
<file path=[Content_Types].xml><?xml version="1.0" encoding="utf-8"?>
<Types xmlns="http://schemas.openxmlformats.org/package/2006/content-types">
  <Default Extension="png" ContentType="image/png"/>
  <Default Extension="emf" ContentType="image/x-emf"/>
  <Default Extension="mov" ContentType="video/quicktime"/>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20" r:id="rId1"/>
  </p:sldMasterIdLst>
  <p:sldIdLst>
    <p:sldId id="256" r:id="rId2"/>
    <p:sldId id="257" r:id="rId3"/>
    <p:sldId id="258" r:id="rId4"/>
    <p:sldId id="259" r:id="rId5"/>
    <p:sldId id="262" r:id="rId6"/>
    <p:sldId id="260" r:id="rId7"/>
    <p:sldId id="261" r:id="rId8"/>
    <p:sldId id="263" r:id="rId9"/>
    <p:sldId id="267" r:id="rId10"/>
    <p:sldId id="265" r:id="rId11"/>
    <p:sldId id="266" r:id="rId12"/>
    <p:sldId id="270" r:id="rId13"/>
    <p:sldId id="268" r:id="rId14"/>
    <p:sldId id="272" r:id="rId15"/>
    <p:sldId id="271" r:id="rId16"/>
    <p:sldId id="276" r:id="rId17"/>
    <p:sldId id="274"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686"/>
    <p:restoredTop sz="94728"/>
  </p:normalViewPr>
  <p:slideViewPr>
    <p:cSldViewPr snapToGrid="0" snapToObjects="1">
      <p:cViewPr varScale="1">
        <p:scale>
          <a:sx n="85" d="100"/>
          <a:sy n="85" d="100"/>
        </p:scale>
        <p:origin x="176" y="4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EA1821C-E2AA-4D8B-B438-2088C58CA5F0}" type="doc">
      <dgm:prSet loTypeId="urn:microsoft.com/office/officeart/2005/8/layout/vList2" loCatId="list" qsTypeId="urn:microsoft.com/office/officeart/2005/8/quickstyle/simple1" qsCatId="simple" csTypeId="urn:microsoft.com/office/officeart/2005/8/colors/colorful3" csCatId="colorful" phldr="1"/>
      <dgm:spPr/>
      <dgm:t>
        <a:bodyPr/>
        <a:lstStyle/>
        <a:p>
          <a:endParaRPr lang="en-US"/>
        </a:p>
      </dgm:t>
    </dgm:pt>
    <dgm:pt modelId="{A5BB44C6-ED0D-430B-BBA4-A3DE8D263B6A}">
      <dgm:prSet/>
      <dgm:spPr/>
      <dgm:t>
        <a:bodyPr/>
        <a:lstStyle/>
        <a:p>
          <a:r>
            <a:rPr lang="en-US" baseline="0" dirty="0"/>
            <a:t>FOMC = Federal Reserve committee that sets short -term interest rates. The basis for mortgages, student loans and credit card interest rates.  </a:t>
          </a:r>
          <a:endParaRPr lang="en-US" dirty="0"/>
        </a:p>
      </dgm:t>
    </dgm:pt>
    <dgm:pt modelId="{86C2BD79-5E8B-48B5-A990-A9532BA347D9}" type="parTrans" cxnId="{4C4395E8-C924-4310-B27D-01F82788CFE3}">
      <dgm:prSet/>
      <dgm:spPr/>
      <dgm:t>
        <a:bodyPr/>
        <a:lstStyle/>
        <a:p>
          <a:endParaRPr lang="en-US"/>
        </a:p>
      </dgm:t>
    </dgm:pt>
    <dgm:pt modelId="{B6D8EE0F-9E7E-4714-AAF8-1E0DF1E74FCD}" type="sibTrans" cxnId="{4C4395E8-C924-4310-B27D-01F82788CFE3}">
      <dgm:prSet/>
      <dgm:spPr/>
      <dgm:t>
        <a:bodyPr/>
        <a:lstStyle/>
        <a:p>
          <a:endParaRPr lang="en-US"/>
        </a:p>
      </dgm:t>
    </dgm:pt>
    <dgm:pt modelId="{67F200EC-AA78-43BE-8CCD-1250FE9E03D3}">
      <dgm:prSet/>
      <dgm:spPr/>
      <dgm:t>
        <a:bodyPr/>
        <a:lstStyle/>
        <a:p>
          <a:r>
            <a:rPr lang="en-US" baseline="0" dirty="0"/>
            <a:t>About 8 meetings a year.</a:t>
          </a:r>
          <a:endParaRPr lang="en-US" dirty="0"/>
        </a:p>
      </dgm:t>
    </dgm:pt>
    <dgm:pt modelId="{956B24FA-99A7-477F-894F-9A416F1B43AC}" type="parTrans" cxnId="{AD7E4F59-71C9-416F-9F9B-8773BA95428D}">
      <dgm:prSet/>
      <dgm:spPr/>
      <dgm:t>
        <a:bodyPr/>
        <a:lstStyle/>
        <a:p>
          <a:endParaRPr lang="en-US"/>
        </a:p>
      </dgm:t>
    </dgm:pt>
    <dgm:pt modelId="{34D23FF4-4836-4ABD-B95C-AB68588F42E3}" type="sibTrans" cxnId="{AD7E4F59-71C9-416F-9F9B-8773BA95428D}">
      <dgm:prSet/>
      <dgm:spPr/>
      <dgm:t>
        <a:bodyPr/>
        <a:lstStyle/>
        <a:p>
          <a:endParaRPr lang="en-US"/>
        </a:p>
      </dgm:t>
    </dgm:pt>
    <dgm:pt modelId="{9EFC5941-7000-423B-8F5D-521ADB521770}">
      <dgm:prSet/>
      <dgm:spPr/>
      <dgm:t>
        <a:bodyPr/>
        <a:lstStyle/>
        <a:p>
          <a:r>
            <a:rPr lang="en-US" baseline="0" dirty="0"/>
            <a:t>Since 1994, they have released statements after their meetings which summarize their view of the economy and whether they will change rates.  </a:t>
          </a:r>
          <a:endParaRPr lang="en-US" dirty="0"/>
        </a:p>
      </dgm:t>
    </dgm:pt>
    <dgm:pt modelId="{CE8670B9-4E39-4599-9530-5F1E71F08A12}" type="parTrans" cxnId="{1CA6595E-5860-4113-82C6-80EBA4CB6113}">
      <dgm:prSet/>
      <dgm:spPr/>
      <dgm:t>
        <a:bodyPr/>
        <a:lstStyle/>
        <a:p>
          <a:endParaRPr lang="en-US"/>
        </a:p>
      </dgm:t>
    </dgm:pt>
    <dgm:pt modelId="{ECADA327-D304-4BD4-BF8E-7DE8FB3C871B}" type="sibTrans" cxnId="{1CA6595E-5860-4113-82C6-80EBA4CB6113}">
      <dgm:prSet/>
      <dgm:spPr/>
      <dgm:t>
        <a:bodyPr/>
        <a:lstStyle/>
        <a:p>
          <a:endParaRPr lang="en-US"/>
        </a:p>
      </dgm:t>
    </dgm:pt>
    <dgm:pt modelId="{E1C66F06-E844-CB48-B68B-7B8AFC395CEB}" type="pres">
      <dgm:prSet presAssocID="{FEA1821C-E2AA-4D8B-B438-2088C58CA5F0}" presName="linear" presStyleCnt="0">
        <dgm:presLayoutVars>
          <dgm:animLvl val="lvl"/>
          <dgm:resizeHandles val="exact"/>
        </dgm:presLayoutVars>
      </dgm:prSet>
      <dgm:spPr/>
    </dgm:pt>
    <dgm:pt modelId="{738C04DA-7A1B-4A4D-91F1-DB0016228921}" type="pres">
      <dgm:prSet presAssocID="{A5BB44C6-ED0D-430B-BBA4-A3DE8D263B6A}" presName="parentText" presStyleLbl="node1" presStyleIdx="0" presStyleCnt="3" custLinFactNeighborX="-1365" custLinFactNeighborY="-13137">
        <dgm:presLayoutVars>
          <dgm:chMax val="0"/>
          <dgm:bulletEnabled val="1"/>
        </dgm:presLayoutVars>
      </dgm:prSet>
      <dgm:spPr/>
    </dgm:pt>
    <dgm:pt modelId="{8618C810-A042-6D41-A598-A9300AB03828}" type="pres">
      <dgm:prSet presAssocID="{B6D8EE0F-9E7E-4714-AAF8-1E0DF1E74FCD}" presName="spacer" presStyleCnt="0"/>
      <dgm:spPr/>
    </dgm:pt>
    <dgm:pt modelId="{87F7AC36-C021-CC44-8677-814C5D44A584}" type="pres">
      <dgm:prSet presAssocID="{67F200EC-AA78-43BE-8CCD-1250FE9E03D3}" presName="parentText" presStyleLbl="node1" presStyleIdx="1" presStyleCnt="3">
        <dgm:presLayoutVars>
          <dgm:chMax val="0"/>
          <dgm:bulletEnabled val="1"/>
        </dgm:presLayoutVars>
      </dgm:prSet>
      <dgm:spPr/>
    </dgm:pt>
    <dgm:pt modelId="{DF97A898-24E2-5245-B96C-EB3D9BF73AEA}" type="pres">
      <dgm:prSet presAssocID="{34D23FF4-4836-4ABD-B95C-AB68588F42E3}" presName="spacer" presStyleCnt="0"/>
      <dgm:spPr/>
    </dgm:pt>
    <dgm:pt modelId="{15148C0E-38A5-1046-A743-57904DDF1EC4}" type="pres">
      <dgm:prSet presAssocID="{9EFC5941-7000-423B-8F5D-521ADB521770}" presName="parentText" presStyleLbl="node1" presStyleIdx="2" presStyleCnt="3">
        <dgm:presLayoutVars>
          <dgm:chMax val="0"/>
          <dgm:bulletEnabled val="1"/>
        </dgm:presLayoutVars>
      </dgm:prSet>
      <dgm:spPr/>
    </dgm:pt>
  </dgm:ptLst>
  <dgm:cxnLst>
    <dgm:cxn modelId="{72D0E736-01FF-F844-8C7E-0AA8AD2AEA32}" type="presOf" srcId="{A5BB44C6-ED0D-430B-BBA4-A3DE8D263B6A}" destId="{738C04DA-7A1B-4A4D-91F1-DB0016228921}" srcOrd="0" destOrd="0" presId="urn:microsoft.com/office/officeart/2005/8/layout/vList2"/>
    <dgm:cxn modelId="{DBA73C3C-097F-524B-AE42-9B82625CA7D7}" type="presOf" srcId="{9EFC5941-7000-423B-8F5D-521ADB521770}" destId="{15148C0E-38A5-1046-A743-57904DDF1EC4}" srcOrd="0" destOrd="0" presId="urn:microsoft.com/office/officeart/2005/8/layout/vList2"/>
    <dgm:cxn modelId="{76575C52-C4F2-3447-83FF-606C5B23F2C0}" type="presOf" srcId="{67F200EC-AA78-43BE-8CCD-1250FE9E03D3}" destId="{87F7AC36-C021-CC44-8677-814C5D44A584}" srcOrd="0" destOrd="0" presId="urn:microsoft.com/office/officeart/2005/8/layout/vList2"/>
    <dgm:cxn modelId="{AD7E4F59-71C9-416F-9F9B-8773BA95428D}" srcId="{FEA1821C-E2AA-4D8B-B438-2088C58CA5F0}" destId="{67F200EC-AA78-43BE-8CCD-1250FE9E03D3}" srcOrd="1" destOrd="0" parTransId="{956B24FA-99A7-477F-894F-9A416F1B43AC}" sibTransId="{34D23FF4-4836-4ABD-B95C-AB68588F42E3}"/>
    <dgm:cxn modelId="{1CA6595E-5860-4113-82C6-80EBA4CB6113}" srcId="{FEA1821C-E2AA-4D8B-B438-2088C58CA5F0}" destId="{9EFC5941-7000-423B-8F5D-521ADB521770}" srcOrd="2" destOrd="0" parTransId="{CE8670B9-4E39-4599-9530-5F1E71F08A12}" sibTransId="{ECADA327-D304-4BD4-BF8E-7DE8FB3C871B}"/>
    <dgm:cxn modelId="{146D8CA9-FF80-0F42-BD31-2E96B5799F44}" type="presOf" srcId="{FEA1821C-E2AA-4D8B-B438-2088C58CA5F0}" destId="{E1C66F06-E844-CB48-B68B-7B8AFC395CEB}" srcOrd="0" destOrd="0" presId="urn:microsoft.com/office/officeart/2005/8/layout/vList2"/>
    <dgm:cxn modelId="{4C4395E8-C924-4310-B27D-01F82788CFE3}" srcId="{FEA1821C-E2AA-4D8B-B438-2088C58CA5F0}" destId="{A5BB44C6-ED0D-430B-BBA4-A3DE8D263B6A}" srcOrd="0" destOrd="0" parTransId="{86C2BD79-5E8B-48B5-A990-A9532BA347D9}" sibTransId="{B6D8EE0F-9E7E-4714-AAF8-1E0DF1E74FCD}"/>
    <dgm:cxn modelId="{7F6C0AAC-55F2-E244-8DCF-94A71EEF0CA8}" type="presParOf" srcId="{E1C66F06-E844-CB48-B68B-7B8AFC395CEB}" destId="{738C04DA-7A1B-4A4D-91F1-DB0016228921}" srcOrd="0" destOrd="0" presId="urn:microsoft.com/office/officeart/2005/8/layout/vList2"/>
    <dgm:cxn modelId="{5926BB44-CCC7-854E-AD05-FC79DCE3B91E}" type="presParOf" srcId="{E1C66F06-E844-CB48-B68B-7B8AFC395CEB}" destId="{8618C810-A042-6D41-A598-A9300AB03828}" srcOrd="1" destOrd="0" presId="urn:microsoft.com/office/officeart/2005/8/layout/vList2"/>
    <dgm:cxn modelId="{AE289FD3-C484-CE4B-B7BD-2D9843E0BB25}" type="presParOf" srcId="{E1C66F06-E844-CB48-B68B-7B8AFC395CEB}" destId="{87F7AC36-C021-CC44-8677-814C5D44A584}" srcOrd="2" destOrd="0" presId="urn:microsoft.com/office/officeart/2005/8/layout/vList2"/>
    <dgm:cxn modelId="{4B1E97A7-C634-4443-B7E1-A7915D7FA0AA}" type="presParOf" srcId="{E1C66F06-E844-CB48-B68B-7B8AFC395CEB}" destId="{DF97A898-24E2-5245-B96C-EB3D9BF73AEA}" srcOrd="3" destOrd="0" presId="urn:microsoft.com/office/officeart/2005/8/layout/vList2"/>
    <dgm:cxn modelId="{9697A144-EBDE-A24B-84E0-3BB9458A35A4}" type="presParOf" srcId="{E1C66F06-E844-CB48-B68B-7B8AFC395CEB}" destId="{15148C0E-38A5-1046-A743-57904DDF1EC4}"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3C7287F-78A4-4F8E-995B-856C170D1104}" type="doc">
      <dgm:prSet loTypeId="urn:microsoft.com/office/officeart/2005/8/layout/vList2" loCatId="list" qsTypeId="urn:microsoft.com/office/officeart/2005/8/quickstyle/simple1" qsCatId="simple" csTypeId="urn:microsoft.com/office/officeart/2005/8/colors/colorful3" csCatId="colorful"/>
      <dgm:spPr/>
      <dgm:t>
        <a:bodyPr/>
        <a:lstStyle/>
        <a:p>
          <a:endParaRPr lang="en-US"/>
        </a:p>
      </dgm:t>
    </dgm:pt>
    <dgm:pt modelId="{B2946EA1-5C89-4781-A374-8A919FD66D3E}">
      <dgm:prSet/>
      <dgm:spPr/>
      <dgm:t>
        <a:bodyPr/>
        <a:lstStyle/>
        <a:p>
          <a:r>
            <a:rPr lang="en-US" baseline="0"/>
            <a:t>176 Statements were broken down into 14,261 sentences.</a:t>
          </a:r>
          <a:endParaRPr lang="en-US"/>
        </a:p>
      </dgm:t>
    </dgm:pt>
    <dgm:pt modelId="{3C084321-8136-4ABF-AC08-60B792FA78DA}" type="parTrans" cxnId="{D2476E25-EDBF-4780-B874-92ABDF3A4242}">
      <dgm:prSet/>
      <dgm:spPr/>
      <dgm:t>
        <a:bodyPr/>
        <a:lstStyle/>
        <a:p>
          <a:endParaRPr lang="en-US"/>
        </a:p>
      </dgm:t>
    </dgm:pt>
    <dgm:pt modelId="{35C3FE7E-9025-47DE-BF04-2C2C1B08BFF8}" type="sibTrans" cxnId="{D2476E25-EDBF-4780-B874-92ABDF3A4242}">
      <dgm:prSet/>
      <dgm:spPr/>
      <dgm:t>
        <a:bodyPr/>
        <a:lstStyle/>
        <a:p>
          <a:endParaRPr lang="en-US"/>
        </a:p>
      </dgm:t>
    </dgm:pt>
    <dgm:pt modelId="{20125F27-E077-4E4F-9104-EF17A8A02B3E}">
      <dgm:prSet/>
      <dgm:spPr/>
      <dgm:t>
        <a:bodyPr/>
        <a:lstStyle/>
        <a:p>
          <a:r>
            <a:rPr lang="en-US" baseline="0"/>
            <a:t>CountVectorizer and Latent Dirichlet Allocation were used to derive 4 topics. </a:t>
          </a:r>
          <a:endParaRPr lang="en-US"/>
        </a:p>
      </dgm:t>
    </dgm:pt>
    <dgm:pt modelId="{38415A26-C9FD-4ED3-9CE1-528DA25FFC6C}" type="parTrans" cxnId="{F6605ECA-3C3A-4375-8EC3-912712FC38E5}">
      <dgm:prSet/>
      <dgm:spPr/>
      <dgm:t>
        <a:bodyPr/>
        <a:lstStyle/>
        <a:p>
          <a:endParaRPr lang="en-US"/>
        </a:p>
      </dgm:t>
    </dgm:pt>
    <dgm:pt modelId="{43E9F8E1-0ADC-4019-901B-BB98E1C7C100}" type="sibTrans" cxnId="{F6605ECA-3C3A-4375-8EC3-912712FC38E5}">
      <dgm:prSet/>
      <dgm:spPr/>
      <dgm:t>
        <a:bodyPr/>
        <a:lstStyle/>
        <a:p>
          <a:endParaRPr lang="en-US"/>
        </a:p>
      </dgm:t>
    </dgm:pt>
    <dgm:pt modelId="{F02EE6F2-CE12-094A-90C8-F9C4965067C5}" type="pres">
      <dgm:prSet presAssocID="{43C7287F-78A4-4F8E-995B-856C170D1104}" presName="linear" presStyleCnt="0">
        <dgm:presLayoutVars>
          <dgm:animLvl val="lvl"/>
          <dgm:resizeHandles val="exact"/>
        </dgm:presLayoutVars>
      </dgm:prSet>
      <dgm:spPr/>
    </dgm:pt>
    <dgm:pt modelId="{6649EE78-56E5-0C4C-B89B-E6A0DB683742}" type="pres">
      <dgm:prSet presAssocID="{B2946EA1-5C89-4781-A374-8A919FD66D3E}" presName="parentText" presStyleLbl="node1" presStyleIdx="0" presStyleCnt="2">
        <dgm:presLayoutVars>
          <dgm:chMax val="0"/>
          <dgm:bulletEnabled val="1"/>
        </dgm:presLayoutVars>
      </dgm:prSet>
      <dgm:spPr/>
    </dgm:pt>
    <dgm:pt modelId="{827CD081-761C-E846-91CD-CF521BDB5FA6}" type="pres">
      <dgm:prSet presAssocID="{35C3FE7E-9025-47DE-BF04-2C2C1B08BFF8}" presName="spacer" presStyleCnt="0"/>
      <dgm:spPr/>
    </dgm:pt>
    <dgm:pt modelId="{252F6DB5-B671-3341-866D-1B1C58346B44}" type="pres">
      <dgm:prSet presAssocID="{20125F27-E077-4E4F-9104-EF17A8A02B3E}" presName="parentText" presStyleLbl="node1" presStyleIdx="1" presStyleCnt="2">
        <dgm:presLayoutVars>
          <dgm:chMax val="0"/>
          <dgm:bulletEnabled val="1"/>
        </dgm:presLayoutVars>
      </dgm:prSet>
      <dgm:spPr/>
    </dgm:pt>
  </dgm:ptLst>
  <dgm:cxnLst>
    <dgm:cxn modelId="{D2476E25-EDBF-4780-B874-92ABDF3A4242}" srcId="{43C7287F-78A4-4F8E-995B-856C170D1104}" destId="{B2946EA1-5C89-4781-A374-8A919FD66D3E}" srcOrd="0" destOrd="0" parTransId="{3C084321-8136-4ABF-AC08-60B792FA78DA}" sibTransId="{35C3FE7E-9025-47DE-BF04-2C2C1B08BFF8}"/>
    <dgm:cxn modelId="{49DF572C-D18D-554E-96D3-E038D8497C68}" type="presOf" srcId="{B2946EA1-5C89-4781-A374-8A919FD66D3E}" destId="{6649EE78-56E5-0C4C-B89B-E6A0DB683742}" srcOrd="0" destOrd="0" presId="urn:microsoft.com/office/officeart/2005/8/layout/vList2"/>
    <dgm:cxn modelId="{FAE8328D-898A-AA44-99A5-F2B470B9A1B7}" type="presOf" srcId="{20125F27-E077-4E4F-9104-EF17A8A02B3E}" destId="{252F6DB5-B671-3341-866D-1B1C58346B44}" srcOrd="0" destOrd="0" presId="urn:microsoft.com/office/officeart/2005/8/layout/vList2"/>
    <dgm:cxn modelId="{9DF8CD8E-4CAE-4243-853D-1F474694D225}" type="presOf" srcId="{43C7287F-78A4-4F8E-995B-856C170D1104}" destId="{F02EE6F2-CE12-094A-90C8-F9C4965067C5}" srcOrd="0" destOrd="0" presId="urn:microsoft.com/office/officeart/2005/8/layout/vList2"/>
    <dgm:cxn modelId="{F6605ECA-3C3A-4375-8EC3-912712FC38E5}" srcId="{43C7287F-78A4-4F8E-995B-856C170D1104}" destId="{20125F27-E077-4E4F-9104-EF17A8A02B3E}" srcOrd="1" destOrd="0" parTransId="{38415A26-C9FD-4ED3-9CE1-528DA25FFC6C}" sibTransId="{43E9F8E1-0ADC-4019-901B-BB98E1C7C100}"/>
    <dgm:cxn modelId="{B75A7AF5-F7E5-324C-8D60-0A24F7442915}" type="presParOf" srcId="{F02EE6F2-CE12-094A-90C8-F9C4965067C5}" destId="{6649EE78-56E5-0C4C-B89B-E6A0DB683742}" srcOrd="0" destOrd="0" presId="urn:microsoft.com/office/officeart/2005/8/layout/vList2"/>
    <dgm:cxn modelId="{1BC5D7C4-3112-A940-B76B-2A127F8F83C3}" type="presParOf" srcId="{F02EE6F2-CE12-094A-90C8-F9C4965067C5}" destId="{827CD081-761C-E846-91CD-CF521BDB5FA6}" srcOrd="1" destOrd="0" presId="urn:microsoft.com/office/officeart/2005/8/layout/vList2"/>
    <dgm:cxn modelId="{D2300360-AF00-FC42-A97C-1EBC8048823E}" type="presParOf" srcId="{F02EE6F2-CE12-094A-90C8-F9C4965067C5}" destId="{252F6DB5-B671-3341-866D-1B1C58346B44}"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06825B3-65A6-4206-B8E6-57C4F5E57708}" type="doc">
      <dgm:prSet loTypeId="urn:microsoft.com/office/officeart/2005/8/layout/vList2" loCatId="list" qsTypeId="urn:microsoft.com/office/officeart/2005/8/quickstyle/simple1" qsCatId="simple" csTypeId="urn:microsoft.com/office/officeart/2005/8/colors/colorful3" csCatId="colorful"/>
      <dgm:spPr/>
      <dgm:t>
        <a:bodyPr/>
        <a:lstStyle/>
        <a:p>
          <a:endParaRPr lang="en-US"/>
        </a:p>
      </dgm:t>
    </dgm:pt>
    <dgm:pt modelId="{636EEE21-6F63-4AC3-BF1F-F672AEBA2423}">
      <dgm:prSet/>
      <dgm:spPr/>
      <dgm:t>
        <a:bodyPr/>
        <a:lstStyle/>
        <a:p>
          <a:r>
            <a:rPr lang="en-US" baseline="0"/>
            <a:t>The FOMC decided today to lower its target for the federal funds rate by 25 basis points to 1-3/4 percent…</a:t>
          </a:r>
          <a:endParaRPr lang="en-US"/>
        </a:p>
      </dgm:t>
    </dgm:pt>
    <dgm:pt modelId="{0515ADBF-F57A-4895-9257-AF087095A420}" type="parTrans" cxnId="{064F1E9C-AE84-4915-B52A-D5B0D27B2D77}">
      <dgm:prSet/>
      <dgm:spPr/>
      <dgm:t>
        <a:bodyPr/>
        <a:lstStyle/>
        <a:p>
          <a:endParaRPr lang="en-US"/>
        </a:p>
      </dgm:t>
    </dgm:pt>
    <dgm:pt modelId="{6CFAE51F-D6AA-4C96-A78A-63B7520185E2}" type="sibTrans" cxnId="{064F1E9C-AE84-4915-B52A-D5B0D27B2D77}">
      <dgm:prSet/>
      <dgm:spPr/>
      <dgm:t>
        <a:bodyPr/>
        <a:lstStyle/>
        <a:p>
          <a:endParaRPr lang="en-US"/>
        </a:p>
      </dgm:t>
    </dgm:pt>
    <dgm:pt modelId="{5A1ECC30-934E-4850-BE65-808238112F1F}">
      <dgm:prSet/>
      <dgm:spPr/>
      <dgm:t>
        <a:bodyPr/>
        <a:lstStyle/>
        <a:p>
          <a:r>
            <a:rPr lang="en-US" baseline="0"/>
            <a:t>Economic activity remains soft, with underlying inflation likely to edge lower from relatively modest levels. To be sure, weakness in demand shows signs of abating, but those signs are preliminary and tentative. </a:t>
          </a:r>
          <a:endParaRPr lang="en-US"/>
        </a:p>
      </dgm:t>
    </dgm:pt>
    <dgm:pt modelId="{ADCFFF12-F639-4A00-826B-AD1934FAA242}" type="parTrans" cxnId="{D690E331-D49F-4719-992C-BBBA601D5D40}">
      <dgm:prSet/>
      <dgm:spPr/>
      <dgm:t>
        <a:bodyPr/>
        <a:lstStyle/>
        <a:p>
          <a:endParaRPr lang="en-US"/>
        </a:p>
      </dgm:t>
    </dgm:pt>
    <dgm:pt modelId="{81FE1AF0-269C-4C0F-8201-252A5E7DD4CA}" type="sibTrans" cxnId="{D690E331-D49F-4719-992C-BBBA601D5D40}">
      <dgm:prSet/>
      <dgm:spPr/>
      <dgm:t>
        <a:bodyPr/>
        <a:lstStyle/>
        <a:p>
          <a:endParaRPr lang="en-US"/>
        </a:p>
      </dgm:t>
    </dgm:pt>
    <dgm:pt modelId="{2229D0D9-FC7B-C046-88DB-5A6603BE4075}" type="pres">
      <dgm:prSet presAssocID="{206825B3-65A6-4206-B8E6-57C4F5E57708}" presName="linear" presStyleCnt="0">
        <dgm:presLayoutVars>
          <dgm:animLvl val="lvl"/>
          <dgm:resizeHandles val="exact"/>
        </dgm:presLayoutVars>
      </dgm:prSet>
      <dgm:spPr/>
    </dgm:pt>
    <dgm:pt modelId="{F9506CCF-280F-CF4B-8747-556285B506B6}" type="pres">
      <dgm:prSet presAssocID="{636EEE21-6F63-4AC3-BF1F-F672AEBA2423}" presName="parentText" presStyleLbl="node1" presStyleIdx="0" presStyleCnt="2">
        <dgm:presLayoutVars>
          <dgm:chMax val="0"/>
          <dgm:bulletEnabled val="1"/>
        </dgm:presLayoutVars>
      </dgm:prSet>
      <dgm:spPr/>
    </dgm:pt>
    <dgm:pt modelId="{78630C8E-4225-A74A-AD98-F080AE64E248}" type="pres">
      <dgm:prSet presAssocID="{6CFAE51F-D6AA-4C96-A78A-63B7520185E2}" presName="spacer" presStyleCnt="0"/>
      <dgm:spPr/>
    </dgm:pt>
    <dgm:pt modelId="{349D3CC9-3A90-D74B-99B1-6B72D32C57C4}" type="pres">
      <dgm:prSet presAssocID="{5A1ECC30-934E-4850-BE65-808238112F1F}" presName="parentText" presStyleLbl="node1" presStyleIdx="1" presStyleCnt="2">
        <dgm:presLayoutVars>
          <dgm:chMax val="0"/>
          <dgm:bulletEnabled val="1"/>
        </dgm:presLayoutVars>
      </dgm:prSet>
      <dgm:spPr/>
    </dgm:pt>
  </dgm:ptLst>
  <dgm:cxnLst>
    <dgm:cxn modelId="{06874408-6F79-644A-84D5-BCD539F8CE32}" type="presOf" srcId="{5A1ECC30-934E-4850-BE65-808238112F1F}" destId="{349D3CC9-3A90-D74B-99B1-6B72D32C57C4}" srcOrd="0" destOrd="0" presId="urn:microsoft.com/office/officeart/2005/8/layout/vList2"/>
    <dgm:cxn modelId="{D690E331-D49F-4719-992C-BBBA601D5D40}" srcId="{206825B3-65A6-4206-B8E6-57C4F5E57708}" destId="{5A1ECC30-934E-4850-BE65-808238112F1F}" srcOrd="1" destOrd="0" parTransId="{ADCFFF12-F639-4A00-826B-AD1934FAA242}" sibTransId="{81FE1AF0-269C-4C0F-8201-252A5E7DD4CA}"/>
    <dgm:cxn modelId="{064F1E9C-AE84-4915-B52A-D5B0D27B2D77}" srcId="{206825B3-65A6-4206-B8E6-57C4F5E57708}" destId="{636EEE21-6F63-4AC3-BF1F-F672AEBA2423}" srcOrd="0" destOrd="0" parTransId="{0515ADBF-F57A-4895-9257-AF087095A420}" sibTransId="{6CFAE51F-D6AA-4C96-A78A-63B7520185E2}"/>
    <dgm:cxn modelId="{BD2C3C9C-B153-474F-8557-AE96794C38B5}" type="presOf" srcId="{206825B3-65A6-4206-B8E6-57C4F5E57708}" destId="{2229D0D9-FC7B-C046-88DB-5A6603BE4075}" srcOrd="0" destOrd="0" presId="urn:microsoft.com/office/officeart/2005/8/layout/vList2"/>
    <dgm:cxn modelId="{20ED7FC3-D3BF-EA4F-88C0-76F402298FCE}" type="presOf" srcId="{636EEE21-6F63-4AC3-BF1F-F672AEBA2423}" destId="{F9506CCF-280F-CF4B-8747-556285B506B6}" srcOrd="0" destOrd="0" presId="urn:microsoft.com/office/officeart/2005/8/layout/vList2"/>
    <dgm:cxn modelId="{FF51121F-2F65-B24B-9CE9-7AA767C9B7DF}" type="presParOf" srcId="{2229D0D9-FC7B-C046-88DB-5A6603BE4075}" destId="{F9506CCF-280F-CF4B-8747-556285B506B6}" srcOrd="0" destOrd="0" presId="urn:microsoft.com/office/officeart/2005/8/layout/vList2"/>
    <dgm:cxn modelId="{9CE91C0D-6B36-0F44-A749-A402B9AB4531}" type="presParOf" srcId="{2229D0D9-FC7B-C046-88DB-5A6603BE4075}" destId="{78630C8E-4225-A74A-AD98-F080AE64E248}" srcOrd="1" destOrd="0" presId="urn:microsoft.com/office/officeart/2005/8/layout/vList2"/>
    <dgm:cxn modelId="{C9529BDC-E0BA-9A49-BE06-DB3926A5519A}" type="presParOf" srcId="{2229D0D9-FC7B-C046-88DB-5A6603BE4075}" destId="{349D3CC9-3A90-D74B-99B1-6B72D32C57C4}"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6F56AFC-A645-4F62-8D03-30EC45CAA8AE}" type="doc">
      <dgm:prSet loTypeId="urn:microsoft.com/office/officeart/2005/8/layout/hierarchy1" loCatId="hierarchy" qsTypeId="urn:microsoft.com/office/officeart/2005/8/quickstyle/simple2" qsCatId="simple" csTypeId="urn:microsoft.com/office/officeart/2005/8/colors/colorful3" csCatId="colorful"/>
      <dgm:spPr/>
      <dgm:t>
        <a:bodyPr/>
        <a:lstStyle/>
        <a:p>
          <a:endParaRPr lang="en-US"/>
        </a:p>
      </dgm:t>
    </dgm:pt>
    <dgm:pt modelId="{8C5D8F01-8F85-4604-B696-6C7E67AE6E4E}">
      <dgm:prSet/>
      <dgm:spPr/>
      <dgm:t>
        <a:bodyPr/>
        <a:lstStyle/>
        <a:p>
          <a:r>
            <a:rPr lang="en-US" baseline="0"/>
            <a:t>Although the necessary reallocation of resources to enhance security may restrain advances in productivity for a time, the long-term prospects…for the economy remain favorable…</a:t>
          </a:r>
          <a:endParaRPr lang="en-US"/>
        </a:p>
      </dgm:t>
    </dgm:pt>
    <dgm:pt modelId="{8B9DFE0F-04C4-4CA5-86B2-70A38ECF78CA}" type="parTrans" cxnId="{3BB8CE7B-646C-4077-A886-FA40D117DFF8}">
      <dgm:prSet/>
      <dgm:spPr/>
      <dgm:t>
        <a:bodyPr/>
        <a:lstStyle/>
        <a:p>
          <a:endParaRPr lang="en-US"/>
        </a:p>
      </dgm:t>
    </dgm:pt>
    <dgm:pt modelId="{F2003F48-0964-48FD-83CE-31FDA3FF55FB}" type="sibTrans" cxnId="{3BB8CE7B-646C-4077-A886-FA40D117DFF8}">
      <dgm:prSet/>
      <dgm:spPr/>
      <dgm:t>
        <a:bodyPr/>
        <a:lstStyle/>
        <a:p>
          <a:endParaRPr lang="en-US"/>
        </a:p>
      </dgm:t>
    </dgm:pt>
    <dgm:pt modelId="{59ED559A-EDEE-4223-9031-1736F375ECAE}">
      <dgm:prSet/>
      <dgm:spPr/>
      <dgm:t>
        <a:bodyPr/>
        <a:lstStyle/>
        <a:p>
          <a:r>
            <a:rPr lang="en-US" baseline="0"/>
            <a:t>The Committee continues to believe that…the risks are weighted mainly toward conditions that may generate economic weakness in the foreseeable future.</a:t>
          </a:r>
          <a:endParaRPr lang="en-US"/>
        </a:p>
      </dgm:t>
    </dgm:pt>
    <dgm:pt modelId="{5C388AC8-A8A3-4A90-B767-B320C867FBF5}" type="parTrans" cxnId="{5E167DF8-C15D-4B32-BAF2-0DA3013C6FEE}">
      <dgm:prSet/>
      <dgm:spPr/>
      <dgm:t>
        <a:bodyPr/>
        <a:lstStyle/>
        <a:p>
          <a:endParaRPr lang="en-US"/>
        </a:p>
      </dgm:t>
    </dgm:pt>
    <dgm:pt modelId="{AE3031F8-5EE1-408E-A424-2CEF8D8262E3}" type="sibTrans" cxnId="{5E167DF8-C15D-4B32-BAF2-0DA3013C6FEE}">
      <dgm:prSet/>
      <dgm:spPr/>
      <dgm:t>
        <a:bodyPr/>
        <a:lstStyle/>
        <a:p>
          <a:endParaRPr lang="en-US"/>
        </a:p>
      </dgm:t>
    </dgm:pt>
    <dgm:pt modelId="{F1C1B0EA-EAA5-D345-B58F-71FF55806F40}" type="pres">
      <dgm:prSet presAssocID="{76F56AFC-A645-4F62-8D03-30EC45CAA8AE}" presName="hierChild1" presStyleCnt="0">
        <dgm:presLayoutVars>
          <dgm:chPref val="1"/>
          <dgm:dir/>
          <dgm:animOne val="branch"/>
          <dgm:animLvl val="lvl"/>
          <dgm:resizeHandles/>
        </dgm:presLayoutVars>
      </dgm:prSet>
      <dgm:spPr/>
    </dgm:pt>
    <dgm:pt modelId="{A67880D1-D3D6-9D42-8F39-2894C6C793DF}" type="pres">
      <dgm:prSet presAssocID="{8C5D8F01-8F85-4604-B696-6C7E67AE6E4E}" presName="hierRoot1" presStyleCnt="0"/>
      <dgm:spPr/>
    </dgm:pt>
    <dgm:pt modelId="{59A6CCBC-4FB9-034B-B4E6-DFF505943158}" type="pres">
      <dgm:prSet presAssocID="{8C5D8F01-8F85-4604-B696-6C7E67AE6E4E}" presName="composite" presStyleCnt="0"/>
      <dgm:spPr/>
    </dgm:pt>
    <dgm:pt modelId="{BEC39774-79A4-FA4A-9545-0DB25F5FAC11}" type="pres">
      <dgm:prSet presAssocID="{8C5D8F01-8F85-4604-B696-6C7E67AE6E4E}" presName="background" presStyleLbl="node0" presStyleIdx="0" presStyleCnt="2"/>
      <dgm:spPr/>
    </dgm:pt>
    <dgm:pt modelId="{F440BBA1-E077-E443-81C6-16AF1A6957DE}" type="pres">
      <dgm:prSet presAssocID="{8C5D8F01-8F85-4604-B696-6C7E67AE6E4E}" presName="text" presStyleLbl="fgAcc0" presStyleIdx="0" presStyleCnt="2">
        <dgm:presLayoutVars>
          <dgm:chPref val="3"/>
        </dgm:presLayoutVars>
      </dgm:prSet>
      <dgm:spPr/>
    </dgm:pt>
    <dgm:pt modelId="{BC7C1253-A4FA-4B43-B9D4-AD1061989CC7}" type="pres">
      <dgm:prSet presAssocID="{8C5D8F01-8F85-4604-B696-6C7E67AE6E4E}" presName="hierChild2" presStyleCnt="0"/>
      <dgm:spPr/>
    </dgm:pt>
    <dgm:pt modelId="{07C4EF64-8763-0D46-800B-126FB1834BBE}" type="pres">
      <dgm:prSet presAssocID="{59ED559A-EDEE-4223-9031-1736F375ECAE}" presName="hierRoot1" presStyleCnt="0"/>
      <dgm:spPr/>
    </dgm:pt>
    <dgm:pt modelId="{2AD3C304-4F83-F440-B893-1B4E601FA387}" type="pres">
      <dgm:prSet presAssocID="{59ED559A-EDEE-4223-9031-1736F375ECAE}" presName="composite" presStyleCnt="0"/>
      <dgm:spPr/>
    </dgm:pt>
    <dgm:pt modelId="{D76A69A0-E8D3-C44B-B874-FE13241F9BE7}" type="pres">
      <dgm:prSet presAssocID="{59ED559A-EDEE-4223-9031-1736F375ECAE}" presName="background" presStyleLbl="node0" presStyleIdx="1" presStyleCnt="2"/>
      <dgm:spPr/>
    </dgm:pt>
    <dgm:pt modelId="{055F3C89-09C7-C841-8104-E72F5465DE79}" type="pres">
      <dgm:prSet presAssocID="{59ED559A-EDEE-4223-9031-1736F375ECAE}" presName="text" presStyleLbl="fgAcc0" presStyleIdx="1" presStyleCnt="2">
        <dgm:presLayoutVars>
          <dgm:chPref val="3"/>
        </dgm:presLayoutVars>
      </dgm:prSet>
      <dgm:spPr/>
    </dgm:pt>
    <dgm:pt modelId="{AB5D6CFF-F5B8-FB4A-9F23-EBFD43385ED9}" type="pres">
      <dgm:prSet presAssocID="{59ED559A-EDEE-4223-9031-1736F375ECAE}" presName="hierChild2" presStyleCnt="0"/>
      <dgm:spPr/>
    </dgm:pt>
  </dgm:ptLst>
  <dgm:cxnLst>
    <dgm:cxn modelId="{53A93623-A4E1-9C45-A9FE-4F977E4048B0}" type="presOf" srcId="{59ED559A-EDEE-4223-9031-1736F375ECAE}" destId="{055F3C89-09C7-C841-8104-E72F5465DE79}" srcOrd="0" destOrd="0" presId="urn:microsoft.com/office/officeart/2005/8/layout/hierarchy1"/>
    <dgm:cxn modelId="{24C41661-DF49-9B47-AA0E-3F04C7D39DAD}" type="presOf" srcId="{76F56AFC-A645-4F62-8D03-30EC45CAA8AE}" destId="{F1C1B0EA-EAA5-D345-B58F-71FF55806F40}" srcOrd="0" destOrd="0" presId="urn:microsoft.com/office/officeart/2005/8/layout/hierarchy1"/>
    <dgm:cxn modelId="{3BB8CE7B-646C-4077-A886-FA40D117DFF8}" srcId="{76F56AFC-A645-4F62-8D03-30EC45CAA8AE}" destId="{8C5D8F01-8F85-4604-B696-6C7E67AE6E4E}" srcOrd="0" destOrd="0" parTransId="{8B9DFE0F-04C4-4CA5-86B2-70A38ECF78CA}" sibTransId="{F2003F48-0964-48FD-83CE-31FDA3FF55FB}"/>
    <dgm:cxn modelId="{A24012CA-FD71-E64F-9B66-CDE40A5229B1}" type="presOf" srcId="{8C5D8F01-8F85-4604-B696-6C7E67AE6E4E}" destId="{F440BBA1-E077-E443-81C6-16AF1A6957DE}" srcOrd="0" destOrd="0" presId="urn:microsoft.com/office/officeart/2005/8/layout/hierarchy1"/>
    <dgm:cxn modelId="{5E167DF8-C15D-4B32-BAF2-0DA3013C6FEE}" srcId="{76F56AFC-A645-4F62-8D03-30EC45CAA8AE}" destId="{59ED559A-EDEE-4223-9031-1736F375ECAE}" srcOrd="1" destOrd="0" parTransId="{5C388AC8-A8A3-4A90-B767-B320C867FBF5}" sibTransId="{AE3031F8-5EE1-408E-A424-2CEF8D8262E3}"/>
    <dgm:cxn modelId="{00A749C6-F42F-6C42-800E-A35997B7F9E4}" type="presParOf" srcId="{F1C1B0EA-EAA5-D345-B58F-71FF55806F40}" destId="{A67880D1-D3D6-9D42-8F39-2894C6C793DF}" srcOrd="0" destOrd="0" presId="urn:microsoft.com/office/officeart/2005/8/layout/hierarchy1"/>
    <dgm:cxn modelId="{459E49FD-F739-9343-BC70-6B89515272C9}" type="presParOf" srcId="{A67880D1-D3D6-9D42-8F39-2894C6C793DF}" destId="{59A6CCBC-4FB9-034B-B4E6-DFF505943158}" srcOrd="0" destOrd="0" presId="urn:microsoft.com/office/officeart/2005/8/layout/hierarchy1"/>
    <dgm:cxn modelId="{B6FA6809-6752-7E46-9675-5F4CC246D4DC}" type="presParOf" srcId="{59A6CCBC-4FB9-034B-B4E6-DFF505943158}" destId="{BEC39774-79A4-FA4A-9545-0DB25F5FAC11}" srcOrd="0" destOrd="0" presId="urn:microsoft.com/office/officeart/2005/8/layout/hierarchy1"/>
    <dgm:cxn modelId="{EFA1AA7C-38B1-6F41-9568-84CD11992C4D}" type="presParOf" srcId="{59A6CCBC-4FB9-034B-B4E6-DFF505943158}" destId="{F440BBA1-E077-E443-81C6-16AF1A6957DE}" srcOrd="1" destOrd="0" presId="urn:microsoft.com/office/officeart/2005/8/layout/hierarchy1"/>
    <dgm:cxn modelId="{083DCB39-0412-A044-A5D1-69675FA9AF54}" type="presParOf" srcId="{A67880D1-D3D6-9D42-8F39-2894C6C793DF}" destId="{BC7C1253-A4FA-4B43-B9D4-AD1061989CC7}" srcOrd="1" destOrd="0" presId="urn:microsoft.com/office/officeart/2005/8/layout/hierarchy1"/>
    <dgm:cxn modelId="{D89769C0-8C6F-3D45-B6E3-1F0EF1B86C7F}" type="presParOf" srcId="{F1C1B0EA-EAA5-D345-B58F-71FF55806F40}" destId="{07C4EF64-8763-0D46-800B-126FB1834BBE}" srcOrd="1" destOrd="0" presId="urn:microsoft.com/office/officeart/2005/8/layout/hierarchy1"/>
    <dgm:cxn modelId="{56CB2E80-9597-654E-9A7F-A834B11185ED}" type="presParOf" srcId="{07C4EF64-8763-0D46-800B-126FB1834BBE}" destId="{2AD3C304-4F83-F440-B893-1B4E601FA387}" srcOrd="0" destOrd="0" presId="urn:microsoft.com/office/officeart/2005/8/layout/hierarchy1"/>
    <dgm:cxn modelId="{CA024A0D-0AB5-E346-A7DA-5908B552258F}" type="presParOf" srcId="{2AD3C304-4F83-F440-B893-1B4E601FA387}" destId="{D76A69A0-E8D3-C44B-B874-FE13241F9BE7}" srcOrd="0" destOrd="0" presId="urn:microsoft.com/office/officeart/2005/8/layout/hierarchy1"/>
    <dgm:cxn modelId="{8AABFE38-1DC1-624E-B14C-4B09969E040C}" type="presParOf" srcId="{2AD3C304-4F83-F440-B893-1B4E601FA387}" destId="{055F3C89-09C7-C841-8104-E72F5465DE79}" srcOrd="1" destOrd="0" presId="urn:microsoft.com/office/officeart/2005/8/layout/hierarchy1"/>
    <dgm:cxn modelId="{2C6474EB-FBA4-D946-9157-8BA5E3A683E6}" type="presParOf" srcId="{07C4EF64-8763-0D46-800B-126FB1834BBE}" destId="{AB5D6CFF-F5B8-FB4A-9F23-EBFD43385ED9}"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8C04DA-7A1B-4A4D-91F1-DB0016228921}">
      <dsp:nvSpPr>
        <dsp:cNvPr id="0" name=""/>
        <dsp:cNvSpPr/>
      </dsp:nvSpPr>
      <dsp:spPr>
        <a:xfrm>
          <a:off x="0" y="20621"/>
          <a:ext cx="7704667" cy="1926990"/>
        </a:xfrm>
        <a:prstGeom prst="roundRect">
          <a:avLst/>
        </a:prstGeom>
        <a:solidFill>
          <a:schemeClr val="accent3">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baseline="0" dirty="0"/>
            <a:t>FOMC = Federal Reserve committee that sets short -term interest rates. The basis for mortgages, student loans and credit card interest rates.  </a:t>
          </a:r>
          <a:endParaRPr lang="en-US" sz="2700" kern="1200" dirty="0"/>
        </a:p>
      </dsp:txBody>
      <dsp:txXfrm>
        <a:off x="94068" y="114689"/>
        <a:ext cx="7516531" cy="1738854"/>
      </dsp:txXfrm>
    </dsp:sp>
    <dsp:sp modelId="{87F7AC36-C021-CC44-8677-814C5D44A584}">
      <dsp:nvSpPr>
        <dsp:cNvPr id="0" name=""/>
        <dsp:cNvSpPr/>
      </dsp:nvSpPr>
      <dsp:spPr>
        <a:xfrm>
          <a:off x="0" y="2035586"/>
          <a:ext cx="7704667" cy="1926990"/>
        </a:xfrm>
        <a:prstGeom prst="roundRect">
          <a:avLst/>
        </a:prstGeom>
        <a:solidFill>
          <a:schemeClr val="accent3">
            <a:hueOff val="-1067263"/>
            <a:satOff val="-13451"/>
            <a:lumOff val="9117"/>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baseline="0" dirty="0"/>
            <a:t>About 8 meetings a year.</a:t>
          </a:r>
          <a:endParaRPr lang="en-US" sz="2700" kern="1200" dirty="0"/>
        </a:p>
      </dsp:txBody>
      <dsp:txXfrm>
        <a:off x="94068" y="2129654"/>
        <a:ext cx="7516531" cy="1738854"/>
      </dsp:txXfrm>
    </dsp:sp>
    <dsp:sp modelId="{15148C0E-38A5-1046-A743-57904DDF1EC4}">
      <dsp:nvSpPr>
        <dsp:cNvPr id="0" name=""/>
        <dsp:cNvSpPr/>
      </dsp:nvSpPr>
      <dsp:spPr>
        <a:xfrm>
          <a:off x="0" y="4040336"/>
          <a:ext cx="7704667" cy="1926990"/>
        </a:xfrm>
        <a:prstGeom prst="roundRect">
          <a:avLst/>
        </a:prstGeom>
        <a:solidFill>
          <a:schemeClr val="accent3">
            <a:hueOff val="-2134526"/>
            <a:satOff val="-26902"/>
            <a:lumOff val="18234"/>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baseline="0" dirty="0"/>
            <a:t>Since 1994, they have released statements after their meetings which summarize their view of the economy and whether they will change rates.  </a:t>
          </a:r>
          <a:endParaRPr lang="en-US" sz="2700" kern="1200" dirty="0"/>
        </a:p>
      </dsp:txBody>
      <dsp:txXfrm>
        <a:off x="94068" y="4134404"/>
        <a:ext cx="7516531" cy="173885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49EE78-56E5-0C4C-B89B-E6A0DB683742}">
      <dsp:nvSpPr>
        <dsp:cNvPr id="0" name=""/>
        <dsp:cNvSpPr/>
      </dsp:nvSpPr>
      <dsp:spPr>
        <a:xfrm>
          <a:off x="0" y="73275"/>
          <a:ext cx="5959475" cy="2662335"/>
        </a:xfrm>
        <a:prstGeom prst="roundRect">
          <a:avLst/>
        </a:prstGeom>
        <a:solidFill>
          <a:schemeClr val="accent3">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l" defTabSz="1644650">
            <a:lnSpc>
              <a:spcPct val="90000"/>
            </a:lnSpc>
            <a:spcBef>
              <a:spcPct val="0"/>
            </a:spcBef>
            <a:spcAft>
              <a:spcPct val="35000"/>
            </a:spcAft>
            <a:buNone/>
          </a:pPr>
          <a:r>
            <a:rPr lang="en-US" sz="3700" kern="1200" baseline="0"/>
            <a:t>176 Statements were broken down into 14,261 sentences.</a:t>
          </a:r>
          <a:endParaRPr lang="en-US" sz="3700" kern="1200"/>
        </a:p>
      </dsp:txBody>
      <dsp:txXfrm>
        <a:off x="129964" y="203239"/>
        <a:ext cx="5699547" cy="2402407"/>
      </dsp:txXfrm>
    </dsp:sp>
    <dsp:sp modelId="{252F6DB5-B671-3341-866D-1B1C58346B44}">
      <dsp:nvSpPr>
        <dsp:cNvPr id="0" name=""/>
        <dsp:cNvSpPr/>
      </dsp:nvSpPr>
      <dsp:spPr>
        <a:xfrm>
          <a:off x="0" y="2842170"/>
          <a:ext cx="5959475" cy="2662335"/>
        </a:xfrm>
        <a:prstGeom prst="roundRect">
          <a:avLst/>
        </a:prstGeom>
        <a:solidFill>
          <a:schemeClr val="accent3">
            <a:hueOff val="-2134526"/>
            <a:satOff val="-26902"/>
            <a:lumOff val="18234"/>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l" defTabSz="1644650">
            <a:lnSpc>
              <a:spcPct val="90000"/>
            </a:lnSpc>
            <a:spcBef>
              <a:spcPct val="0"/>
            </a:spcBef>
            <a:spcAft>
              <a:spcPct val="35000"/>
            </a:spcAft>
            <a:buNone/>
          </a:pPr>
          <a:r>
            <a:rPr lang="en-US" sz="3700" kern="1200" baseline="0"/>
            <a:t>CountVectorizer and Latent Dirichlet Allocation were used to derive 4 topics. </a:t>
          </a:r>
          <a:endParaRPr lang="en-US" sz="3700" kern="1200"/>
        </a:p>
      </dsp:txBody>
      <dsp:txXfrm>
        <a:off x="129964" y="2972134"/>
        <a:ext cx="5699547" cy="240240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506CCF-280F-CF4B-8747-556285B506B6}">
      <dsp:nvSpPr>
        <dsp:cNvPr id="0" name=""/>
        <dsp:cNvSpPr/>
      </dsp:nvSpPr>
      <dsp:spPr>
        <a:xfrm>
          <a:off x="0" y="1709"/>
          <a:ext cx="6506304" cy="2748330"/>
        </a:xfrm>
        <a:prstGeom prst="roundRect">
          <a:avLst/>
        </a:prstGeom>
        <a:solidFill>
          <a:schemeClr val="accent3">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baseline="0"/>
            <a:t>The FOMC decided today to lower its target for the federal funds rate by 25 basis points to 1-3/4 percent…</a:t>
          </a:r>
          <a:endParaRPr lang="en-US" sz="2700" kern="1200"/>
        </a:p>
      </dsp:txBody>
      <dsp:txXfrm>
        <a:off x="134162" y="135871"/>
        <a:ext cx="6237980" cy="2480006"/>
      </dsp:txXfrm>
    </dsp:sp>
    <dsp:sp modelId="{349D3CC9-3A90-D74B-99B1-6B72D32C57C4}">
      <dsp:nvSpPr>
        <dsp:cNvPr id="0" name=""/>
        <dsp:cNvSpPr/>
      </dsp:nvSpPr>
      <dsp:spPr>
        <a:xfrm>
          <a:off x="0" y="2827800"/>
          <a:ext cx="6506304" cy="2748330"/>
        </a:xfrm>
        <a:prstGeom prst="roundRect">
          <a:avLst/>
        </a:prstGeom>
        <a:solidFill>
          <a:schemeClr val="accent3">
            <a:hueOff val="-2134526"/>
            <a:satOff val="-26902"/>
            <a:lumOff val="18234"/>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baseline="0"/>
            <a:t>Economic activity remains soft, with underlying inflation likely to edge lower from relatively modest levels. To be sure, weakness in demand shows signs of abating, but those signs are preliminary and tentative. </a:t>
          </a:r>
          <a:endParaRPr lang="en-US" sz="2700" kern="1200"/>
        </a:p>
      </dsp:txBody>
      <dsp:txXfrm>
        <a:off x="134162" y="2961962"/>
        <a:ext cx="6237980" cy="248000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C39774-79A4-FA4A-9545-0DB25F5FAC11}">
      <dsp:nvSpPr>
        <dsp:cNvPr id="0" name=""/>
        <dsp:cNvSpPr/>
      </dsp:nvSpPr>
      <dsp:spPr>
        <a:xfrm>
          <a:off x="1331" y="60592"/>
          <a:ext cx="4672458" cy="2967011"/>
        </a:xfrm>
        <a:prstGeom prst="roundRect">
          <a:avLst>
            <a:gd name="adj" fmla="val 10000"/>
          </a:avLst>
        </a:prstGeom>
        <a:solidFill>
          <a:schemeClr val="accent2">
            <a:hueOff val="0"/>
            <a:satOff val="0"/>
            <a:lumOff val="0"/>
            <a:alphaOff val="0"/>
          </a:schemeClr>
        </a:solidFill>
        <a:ln w="2222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F440BBA1-E077-E443-81C6-16AF1A6957DE}">
      <dsp:nvSpPr>
        <dsp:cNvPr id="0" name=""/>
        <dsp:cNvSpPr/>
      </dsp:nvSpPr>
      <dsp:spPr>
        <a:xfrm>
          <a:off x="520493" y="553796"/>
          <a:ext cx="4672458" cy="2967011"/>
        </a:xfrm>
        <a:prstGeom prst="roundRect">
          <a:avLst>
            <a:gd name="adj" fmla="val 10000"/>
          </a:avLst>
        </a:prstGeom>
        <a:solidFill>
          <a:schemeClr val="lt1">
            <a:alpha val="90000"/>
            <a:hueOff val="0"/>
            <a:satOff val="0"/>
            <a:lumOff val="0"/>
            <a:alphaOff val="0"/>
          </a:schemeClr>
        </a:solidFill>
        <a:ln w="1587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baseline="0"/>
            <a:t>Although the necessary reallocation of resources to enhance security may restrain advances in productivity for a time, the long-term prospects…for the economy remain favorable…</a:t>
          </a:r>
          <a:endParaRPr lang="en-US" sz="2300" kern="1200"/>
        </a:p>
      </dsp:txBody>
      <dsp:txXfrm>
        <a:off x="607394" y="640697"/>
        <a:ext cx="4498656" cy="2793209"/>
      </dsp:txXfrm>
    </dsp:sp>
    <dsp:sp modelId="{D76A69A0-E8D3-C44B-B874-FE13241F9BE7}">
      <dsp:nvSpPr>
        <dsp:cNvPr id="0" name=""/>
        <dsp:cNvSpPr/>
      </dsp:nvSpPr>
      <dsp:spPr>
        <a:xfrm>
          <a:off x="5712114" y="60592"/>
          <a:ext cx="4672458" cy="2967011"/>
        </a:xfrm>
        <a:prstGeom prst="roundRect">
          <a:avLst>
            <a:gd name="adj" fmla="val 10000"/>
          </a:avLst>
        </a:prstGeom>
        <a:solidFill>
          <a:schemeClr val="accent2">
            <a:hueOff val="0"/>
            <a:satOff val="0"/>
            <a:lumOff val="0"/>
            <a:alphaOff val="0"/>
          </a:schemeClr>
        </a:solidFill>
        <a:ln w="2222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055F3C89-09C7-C841-8104-E72F5465DE79}">
      <dsp:nvSpPr>
        <dsp:cNvPr id="0" name=""/>
        <dsp:cNvSpPr/>
      </dsp:nvSpPr>
      <dsp:spPr>
        <a:xfrm>
          <a:off x="6231276" y="553796"/>
          <a:ext cx="4672458" cy="2967011"/>
        </a:xfrm>
        <a:prstGeom prst="roundRect">
          <a:avLst>
            <a:gd name="adj" fmla="val 10000"/>
          </a:avLst>
        </a:prstGeom>
        <a:solidFill>
          <a:schemeClr val="lt1">
            <a:alpha val="90000"/>
            <a:hueOff val="0"/>
            <a:satOff val="0"/>
            <a:lumOff val="0"/>
            <a:alphaOff val="0"/>
          </a:schemeClr>
        </a:solidFill>
        <a:ln w="1587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baseline="0"/>
            <a:t>The Committee continues to believe that…the risks are weighted mainly toward conditions that may generate economic weakness in the foreseeable future.</a:t>
          </a:r>
          <a:endParaRPr lang="en-US" sz="2300" kern="1200"/>
        </a:p>
      </dsp:txBody>
      <dsp:txXfrm>
        <a:off x="6318177" y="640697"/>
        <a:ext cx="4498656" cy="2793209"/>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28403" y="945913"/>
            <a:ext cx="8637073" cy="2618554"/>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1128404" y="3564467"/>
            <a:ext cx="8637072" cy="1071095"/>
          </a:xfrm>
        </p:spPr>
        <p:txBody>
          <a:bodyPr tIns="91440" bIns="91440">
            <a:normAutofit/>
          </a:bodyPr>
          <a:lstStyle>
            <a:lvl1pPr marL="0" indent="0" algn="l">
              <a:buNone/>
              <a:defRPr sz="1800" b="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smtClean="0"/>
              <a:pPr/>
              <a:t>3/1/18</a:t>
            </a:fld>
            <a:endParaRPr lang="en-US" dirty="0"/>
          </a:p>
        </p:txBody>
      </p:sp>
      <p:sp>
        <p:nvSpPr>
          <p:cNvPr id="5" name="Footer Placeholder 4"/>
          <p:cNvSpPr>
            <a:spLocks noGrp="1"/>
          </p:cNvSpPr>
          <p:nvPr>
            <p:ph type="ftr" sz="quarter" idx="11"/>
          </p:nvPr>
        </p:nvSpPr>
        <p:spPr>
          <a:xfrm>
            <a:off x="1127124" y="329307"/>
            <a:ext cx="5943668" cy="309201"/>
          </a:xfrm>
        </p:spPr>
        <p:txBody>
          <a:bodyPr/>
          <a:lstStyle/>
          <a:p>
            <a:endParaRPr lang="en-US" dirty="0"/>
          </a:p>
        </p:txBody>
      </p:sp>
      <p:sp>
        <p:nvSpPr>
          <p:cNvPr id="6" name="Slide Number Placeholder 5"/>
          <p:cNvSpPr>
            <a:spLocks noGrp="1"/>
          </p:cNvSpPr>
          <p:nvPr>
            <p:ph type="sldNum" sz="quarter" idx="12"/>
          </p:nvPr>
        </p:nvSpPr>
        <p:spPr>
          <a:xfrm>
            <a:off x="9924392" y="134930"/>
            <a:ext cx="811019" cy="503578"/>
          </a:xfrm>
        </p:spPr>
        <p:txBody>
          <a:bodyPr/>
          <a:lstStyle/>
          <a:p>
            <a:fld id="{69E57DC2-970A-4B3E-BB1C-7A09969E49DF}" type="slidenum">
              <a:rPr lang="en-US" smtClean="0"/>
              <a:pPr/>
              <a:t>‹#›</a:t>
            </a:fld>
            <a:endParaRPr lang="en-US" dirty="0"/>
          </a:p>
        </p:txBody>
      </p:sp>
      <p:pic>
        <p:nvPicPr>
          <p:cNvPr id="16" name="Picture 15"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r="15828" b="36435"/>
          <a:stretch/>
        </p:blipFill>
        <p:spPr>
          <a:xfrm>
            <a:off x="1125460" y="643464"/>
            <a:ext cx="9610344" cy="155448"/>
          </a:xfrm>
          <a:prstGeom prst="rect">
            <a:avLst/>
          </a:prstGeom>
          <a:noFill/>
          <a:ln>
            <a:noFill/>
          </a:ln>
        </p:spPr>
      </p:pic>
    </p:spTree>
    <p:extLst>
      <p:ext uri="{BB962C8B-B14F-4D97-AF65-F5344CB8AC3E}">
        <p14:creationId xmlns:p14="http://schemas.microsoft.com/office/powerpoint/2010/main" val="13279660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smtClean="0"/>
              <a:t>3/1/18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pic>
        <p:nvPicPr>
          <p:cNvPr id="15" name="Picture 14"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r="15828" b="36435"/>
          <a:stretch/>
        </p:blipFill>
        <p:spPr>
          <a:xfrm>
            <a:off x="1125460" y="643464"/>
            <a:ext cx="9610344" cy="155448"/>
          </a:xfrm>
          <a:prstGeom prst="rect">
            <a:avLst/>
          </a:prstGeom>
          <a:noFill/>
          <a:ln>
            <a:noFill/>
          </a:ln>
        </p:spPr>
      </p:pic>
    </p:spTree>
    <p:extLst>
      <p:ext uri="{BB962C8B-B14F-4D97-AF65-F5344CB8AC3E}">
        <p14:creationId xmlns:p14="http://schemas.microsoft.com/office/powerpoint/2010/main" val="6356917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24709"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130270" y="798973"/>
            <a:ext cx="7828830" cy="465988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smtClean="0"/>
              <a:t>3/1/18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pic>
        <p:nvPicPr>
          <p:cNvPr id="17" name="Picture 16"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r="59215" b="36435"/>
          <a:stretch/>
        </p:blipFill>
        <p:spPr>
          <a:xfrm rot="5400000">
            <a:off x="8642279" y="3046916"/>
            <a:ext cx="4663440" cy="155448"/>
          </a:xfrm>
          <a:prstGeom prst="rect">
            <a:avLst/>
          </a:prstGeom>
          <a:noFill/>
          <a:ln>
            <a:noFill/>
          </a:ln>
        </p:spPr>
      </p:pic>
    </p:spTree>
    <p:extLst>
      <p:ext uri="{BB962C8B-B14F-4D97-AF65-F5344CB8AC3E}">
        <p14:creationId xmlns:p14="http://schemas.microsoft.com/office/powerpoint/2010/main" val="10806040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sz="1200"/>
            </a:lvl1pPr>
          </a:lstStyle>
          <a:p>
            <a:fld id="{87DE6118-2437-4B30-8E3C-4D2BE6020583}" type="datetimeFigureOut">
              <a:rPr lang="en-US" smtClean="0"/>
              <a:t>3/1/18</a:t>
            </a:fld>
            <a:endParaRPr lang="en-US" dirty="0"/>
          </a:p>
        </p:txBody>
      </p:sp>
      <p:sp>
        <p:nvSpPr>
          <p:cNvPr id="5" name="Footer Placeholder 4"/>
          <p:cNvSpPr>
            <a:spLocks noGrp="1"/>
          </p:cNvSpPr>
          <p:nvPr>
            <p:ph type="ftr" sz="quarter" idx="11"/>
          </p:nvPr>
        </p:nvSpPr>
        <p:spPr/>
        <p:txBody>
          <a:bodyPr/>
          <a:lstStyle>
            <a:lvl1pPr>
              <a:defRPr sz="1200"/>
            </a:lvl1p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pic>
        <p:nvPicPr>
          <p:cNvPr id="24" name="Picture 23"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r="15828" b="36435"/>
          <a:stretch/>
        </p:blipFill>
        <p:spPr>
          <a:xfrm>
            <a:off x="1125460" y="643464"/>
            <a:ext cx="9610344" cy="155448"/>
          </a:xfrm>
          <a:prstGeom prst="rect">
            <a:avLst/>
          </a:prstGeom>
          <a:noFill/>
          <a:ln>
            <a:noFill/>
          </a:ln>
        </p:spPr>
      </p:pic>
    </p:spTree>
    <p:extLst>
      <p:ext uri="{BB962C8B-B14F-4D97-AF65-F5344CB8AC3E}">
        <p14:creationId xmlns:p14="http://schemas.microsoft.com/office/powerpoint/2010/main" val="24794851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29167" y="1756129"/>
            <a:ext cx="8619060" cy="2050065"/>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129166" y="3806195"/>
            <a:ext cx="8619060"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7DE6118-2437-4B30-8E3C-4D2BE6020583}" type="datetimeFigureOut">
              <a:rPr lang="en-US" smtClean="0"/>
              <a:pPr/>
              <a:t>3/1/18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pic>
        <p:nvPicPr>
          <p:cNvPr id="16" name="Picture 15"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r="15828" b="36435"/>
          <a:stretch/>
        </p:blipFill>
        <p:spPr>
          <a:xfrm>
            <a:off x="1125460" y="643464"/>
            <a:ext cx="9610344" cy="155448"/>
          </a:xfrm>
          <a:prstGeom prst="rect">
            <a:avLst/>
          </a:prstGeom>
          <a:noFill/>
          <a:ln>
            <a:noFill/>
          </a:ln>
        </p:spPr>
      </p:pic>
    </p:spTree>
    <p:extLst>
      <p:ext uri="{BB962C8B-B14F-4D97-AF65-F5344CB8AC3E}">
        <p14:creationId xmlns:p14="http://schemas.microsoft.com/office/powerpoint/2010/main" val="21693614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131052" y="958037"/>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129166" y="2165621"/>
            <a:ext cx="4645152" cy="329385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095606" y="2171769"/>
            <a:ext cx="4645152" cy="328709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7DE6118-2437-4B30-8E3C-4D2BE6020583}" type="datetimeFigureOut">
              <a:rPr lang="en-US" smtClean="0"/>
              <a:t>3/1/18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t>‹#›</a:t>
            </a:fld>
            <a:endParaRPr lang="en-US" dirty="0"/>
          </a:p>
        </p:txBody>
      </p:sp>
      <p:pic>
        <p:nvPicPr>
          <p:cNvPr id="16" name="Picture 15"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r="15828" b="36435"/>
          <a:stretch/>
        </p:blipFill>
        <p:spPr>
          <a:xfrm>
            <a:off x="1125460" y="643464"/>
            <a:ext cx="9610344" cy="155448"/>
          </a:xfrm>
          <a:prstGeom prst="rect">
            <a:avLst/>
          </a:prstGeom>
          <a:noFill/>
          <a:ln>
            <a:noFill/>
          </a:ln>
        </p:spPr>
      </p:pic>
    </p:spTree>
    <p:extLst>
      <p:ext uri="{BB962C8B-B14F-4D97-AF65-F5344CB8AC3E}">
        <p14:creationId xmlns:p14="http://schemas.microsoft.com/office/powerpoint/2010/main" val="25135873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29166" y="953336"/>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29166" y="2169727"/>
            <a:ext cx="4645152" cy="801943"/>
          </a:xfrm>
        </p:spPr>
        <p:txBody>
          <a:bodyPr anchor="b">
            <a:normAutofit/>
          </a:bodyPr>
          <a:lstStyle>
            <a:lvl1pPr marL="0" indent="0">
              <a:lnSpc>
                <a:spcPct val="100000"/>
              </a:lnSpc>
              <a:buNone/>
              <a:defRPr sz="2800" b="0" cap="none"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29166" y="2974448"/>
            <a:ext cx="4645152" cy="249387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4337" y="2173181"/>
            <a:ext cx="4645152" cy="802237"/>
          </a:xfrm>
        </p:spPr>
        <p:txBody>
          <a:bodyPr anchor="b">
            <a:normAutofit/>
          </a:bodyPr>
          <a:lstStyle>
            <a:lvl1pPr marL="0" indent="0">
              <a:lnSpc>
                <a:spcPct val="100000"/>
              </a:lnSpc>
              <a:buNone/>
              <a:defRPr sz="2800" b="0" cap="none"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094337" y="2971669"/>
            <a:ext cx="4645152" cy="248719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7DE6118-2437-4B30-8E3C-4D2BE6020583}" type="datetimeFigureOut">
              <a:rPr lang="en-US" smtClean="0"/>
              <a:t>3/1/18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smtClean="0"/>
              <a:t>‹#›</a:t>
            </a:fld>
            <a:endParaRPr lang="en-US" dirty="0"/>
          </a:p>
        </p:txBody>
      </p:sp>
      <p:pic>
        <p:nvPicPr>
          <p:cNvPr id="18" name="Picture 17"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r="15828" b="36435"/>
          <a:stretch/>
        </p:blipFill>
        <p:spPr>
          <a:xfrm>
            <a:off x="1125460" y="643464"/>
            <a:ext cx="9610344" cy="155448"/>
          </a:xfrm>
          <a:prstGeom prst="rect">
            <a:avLst/>
          </a:prstGeom>
          <a:noFill/>
          <a:ln>
            <a:noFill/>
          </a:ln>
        </p:spPr>
      </p:pic>
    </p:spTree>
    <p:extLst>
      <p:ext uri="{BB962C8B-B14F-4D97-AF65-F5344CB8AC3E}">
        <p14:creationId xmlns:p14="http://schemas.microsoft.com/office/powerpoint/2010/main" val="28159341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7DE6118-2437-4B30-8E3C-4D2BE6020583}" type="datetimeFigureOut">
              <a:rPr lang="en-US" smtClean="0"/>
              <a:t>3/1/18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smtClean="0"/>
              <a:t>‹#›</a:t>
            </a:fld>
            <a:endParaRPr lang="en-US" dirty="0"/>
          </a:p>
        </p:txBody>
      </p:sp>
      <p:pic>
        <p:nvPicPr>
          <p:cNvPr id="14" name="Picture 13"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r="15828" b="36435"/>
          <a:stretch/>
        </p:blipFill>
        <p:spPr>
          <a:xfrm>
            <a:off x="1125460" y="643464"/>
            <a:ext cx="9610344" cy="155448"/>
          </a:xfrm>
          <a:prstGeom prst="rect">
            <a:avLst/>
          </a:prstGeom>
          <a:noFill/>
          <a:ln>
            <a:noFill/>
          </a:ln>
        </p:spPr>
      </p:pic>
    </p:spTree>
    <p:extLst>
      <p:ext uri="{BB962C8B-B14F-4D97-AF65-F5344CB8AC3E}">
        <p14:creationId xmlns:p14="http://schemas.microsoft.com/office/powerpoint/2010/main" val="37857071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7DE6118-2437-4B30-8E3C-4D2BE6020583}" type="datetimeFigureOut">
              <a:rPr lang="en-US" smtClean="0"/>
              <a:t>3/1/18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39772016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24291" y="952578"/>
            <a:ext cx="3275013" cy="2322176"/>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4723334" y="952578"/>
            <a:ext cx="6012470" cy="4505221"/>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24291" y="3274754"/>
            <a:ext cx="3275013" cy="2178918"/>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7DE6118-2437-4B30-8E3C-4D2BE6020583}" type="datetimeFigureOut">
              <a:rPr lang="en-US" smtClean="0"/>
              <a:pPr/>
              <a:t>3/1/18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pPr/>
              <a:t>‹#›</a:t>
            </a:fld>
            <a:endParaRPr lang="en-US" dirty="0"/>
          </a:p>
        </p:txBody>
      </p:sp>
      <p:pic>
        <p:nvPicPr>
          <p:cNvPr id="16" name="Picture 15"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r="15828" b="36435"/>
          <a:stretch/>
        </p:blipFill>
        <p:spPr>
          <a:xfrm>
            <a:off x="1125460" y="643464"/>
            <a:ext cx="9610344" cy="155448"/>
          </a:xfrm>
          <a:prstGeom prst="rect">
            <a:avLst/>
          </a:prstGeom>
          <a:noFill/>
          <a:ln>
            <a:noFill/>
          </a:ln>
        </p:spPr>
      </p:pic>
    </p:spTree>
    <p:extLst>
      <p:ext uri="{BB962C8B-B14F-4D97-AF65-F5344CB8AC3E}">
        <p14:creationId xmlns:p14="http://schemas.microsoft.com/office/powerpoint/2010/main" val="3323161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a:xfrm>
              <a:off x="7477387" y="482170"/>
              <a:ext cx="4074533" cy="5149101"/>
            </a:xfrm>
            <a:prstGeom prst="rect">
              <a:avLst/>
            </a:prstGeom>
            <a:gradFill>
              <a:gsLst>
                <a:gs pos="0">
                  <a:schemeClr val="tx1">
                    <a:lumMod val="85000"/>
                    <a:lumOff val="15000"/>
                  </a:schemeClr>
                </a:gs>
                <a:gs pos="100000">
                  <a:schemeClr val="tx1">
                    <a:lumMod val="95000"/>
                    <a:lumOff val="5000"/>
                  </a:schemeClr>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14300" prst="artDeco"/>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129124" y="1129513"/>
            <a:ext cx="5854872" cy="1924208"/>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28247" y="3053721"/>
            <a:ext cx="5846486" cy="2096013"/>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1125300" y="5469856"/>
            <a:ext cx="5849605" cy="320123"/>
          </a:xfrm>
        </p:spPr>
        <p:txBody>
          <a:bodyPr/>
          <a:lstStyle>
            <a:lvl1pPr algn="l">
              <a:defRPr/>
            </a:lvl1pPr>
          </a:lstStyle>
          <a:p>
            <a:fld id="{87DE6118-2437-4B30-8E3C-4D2BE6020583}" type="datetimeFigureOut">
              <a:rPr lang="en-US" smtClean="0"/>
              <a:pPr/>
              <a:t>3/1/18</a:t>
            </a:fld>
            <a:endParaRPr lang="en-US" dirty="0"/>
          </a:p>
        </p:txBody>
      </p:sp>
      <p:sp>
        <p:nvSpPr>
          <p:cNvPr id="6" name="Footer Placeholder 5"/>
          <p:cNvSpPr>
            <a:spLocks noGrp="1"/>
          </p:cNvSpPr>
          <p:nvPr>
            <p:ph type="ftr" sz="quarter" idx="11"/>
          </p:nvPr>
        </p:nvSpPr>
        <p:spPr>
          <a:xfrm>
            <a:off x="1125300" y="318640"/>
            <a:ext cx="4877818" cy="320931"/>
          </a:xfrm>
        </p:spPr>
        <p:txBody>
          <a:bodyPr/>
          <a:lstStyle/>
          <a:p>
            <a:endParaRPr lang="en-US" dirty="0"/>
          </a:p>
        </p:txBody>
      </p:sp>
      <p:sp>
        <p:nvSpPr>
          <p:cNvPr id="7" name="Slide Number Placeholder 6"/>
          <p:cNvSpPr>
            <a:spLocks noGrp="1"/>
          </p:cNvSpPr>
          <p:nvPr>
            <p:ph type="sldNum" sz="quarter" idx="12"/>
          </p:nvPr>
        </p:nvSpPr>
        <p:spPr>
          <a:xfrm>
            <a:off x="6176794" y="137408"/>
            <a:ext cx="811019" cy="503578"/>
          </a:xfrm>
        </p:spPr>
        <p:txBody>
          <a:bodyPr/>
          <a:lstStyle/>
          <a:p>
            <a:fld id="{69E57DC2-970A-4B3E-BB1C-7A09969E49DF}" type="slidenum">
              <a:rPr lang="en-US" smtClean="0"/>
              <a:pPr/>
              <a:t>‹#›</a:t>
            </a:fld>
            <a:endParaRPr lang="en-US" dirty="0"/>
          </a:p>
        </p:txBody>
      </p:sp>
      <p:pic>
        <p:nvPicPr>
          <p:cNvPr id="22" name="Picture 21"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6" t="474" r="48549" b="36564"/>
          <a:stretch/>
        </p:blipFill>
        <p:spPr>
          <a:xfrm>
            <a:off x="1125460" y="643464"/>
            <a:ext cx="5879592" cy="155448"/>
          </a:xfrm>
          <a:prstGeom prst="rect">
            <a:avLst/>
          </a:prstGeom>
          <a:noFill/>
          <a:ln>
            <a:noFill/>
          </a:ln>
        </p:spPr>
      </p:pic>
    </p:spTree>
    <p:extLst>
      <p:ext uri="{BB962C8B-B14F-4D97-AF65-F5344CB8AC3E}">
        <p14:creationId xmlns:p14="http://schemas.microsoft.com/office/powerpoint/2010/main" val="41373656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12" name="Picture 11"/>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a:xfrm>
            <a:off x="0" y="6119336"/>
            <a:ext cx="12192000" cy="742950"/>
          </a:xfrm>
          <a:prstGeom prst="rect">
            <a:avLst/>
          </a:prstGeom>
        </p:spPr>
      </p:pic>
      <p:sp>
        <p:nvSpPr>
          <p:cNvPr id="13" name="Rectangle 12"/>
          <p:cNvSpPr/>
          <p:nvPr/>
        </p:nvSpPr>
        <p:spPr>
          <a:xfrm>
            <a:off x="0" y="468769"/>
            <a:ext cx="12192000" cy="5647024"/>
          </a:xfrm>
          <a:prstGeom prst="rect">
            <a:avLst/>
          </a:prstGeom>
          <a:gradFill flip="none" rotWithShape="1">
            <a:gsLst>
              <a:gs pos="0">
                <a:schemeClr val="bg2">
                  <a:alpha val="0"/>
                  <a:lumMod val="100000"/>
                </a:schemeClr>
              </a:gs>
              <a:gs pos="100000">
                <a:schemeClr val="bg2">
                  <a:lumMod val="95000"/>
                  <a:lumOff val="5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4" name="Straight Connector 13"/>
          <p:cNvCxnSpPr/>
          <p:nvPr/>
        </p:nvCxnSpPr>
        <p:spPr>
          <a:xfrm>
            <a:off x="0" y="6121269"/>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
        <p:nvSpPr>
          <p:cNvPr id="2" name="Title Placeholder 1"/>
          <p:cNvSpPr>
            <a:spLocks noGrp="1"/>
          </p:cNvSpPr>
          <p:nvPr>
            <p:ph type="title"/>
          </p:nvPr>
        </p:nvSpPr>
        <p:spPr>
          <a:xfrm>
            <a:off x="1130270" y="953324"/>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130270" y="2171769"/>
            <a:ext cx="9603275" cy="3294576"/>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232830" y="330370"/>
            <a:ext cx="2515396"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87DE6118-2437-4B30-8E3C-4D2BE6020583}" type="datetimeFigureOut">
              <a:rPr lang="en-US" smtClean="0"/>
              <a:pPr/>
              <a:t>3/1/18</a:t>
            </a:fld>
            <a:endParaRPr lang="en-US" dirty="0"/>
          </a:p>
        </p:txBody>
      </p:sp>
      <p:sp>
        <p:nvSpPr>
          <p:cNvPr id="5" name="Footer Placeholder 4"/>
          <p:cNvSpPr>
            <a:spLocks noGrp="1"/>
          </p:cNvSpPr>
          <p:nvPr>
            <p:ph type="ftr" sz="quarter" idx="3"/>
          </p:nvPr>
        </p:nvSpPr>
        <p:spPr>
          <a:xfrm>
            <a:off x="1130270"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9918076" y="137408"/>
            <a:ext cx="811019" cy="503578"/>
          </a:xfrm>
          <a:prstGeom prst="rect">
            <a:avLst/>
          </a:prstGeom>
        </p:spPr>
        <p:txBody>
          <a:bodyPr vert="horz" lIns="91440" tIns="45720" rIns="91440" bIns="45720" rtlCol="0" anchor="t"/>
          <a:lstStyle>
            <a:lvl1pPr algn="r">
              <a:defRPr sz="2800">
                <a:solidFill>
                  <a:schemeClr val="accent1"/>
                </a:solidFill>
              </a:defRPr>
            </a:lvl1p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1167094859"/>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defTabSz="914400" rtl="0" eaLnBrk="1" latinLnBrk="0" hangingPunct="1">
        <a:lnSpc>
          <a:spcPct val="90000"/>
        </a:lnSpc>
        <a:spcBef>
          <a:spcPct val="0"/>
        </a:spcBef>
        <a:buNone/>
        <a:defRPr sz="3200" b="0" i="0" kern="1200" cap="none">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4.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mov"/><Relationship Id="rId1" Type="http://schemas.microsoft.com/office/2007/relationships/media" Target="../media/media2.mov"/><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2438BB-5993-CC4C-81E6-C5A4C8E6FD8C}"/>
              </a:ext>
            </a:extLst>
          </p:cNvPr>
          <p:cNvSpPr>
            <a:spLocks noGrp="1"/>
          </p:cNvSpPr>
          <p:nvPr>
            <p:ph type="ctrTitle"/>
          </p:nvPr>
        </p:nvSpPr>
        <p:spPr>
          <a:xfrm>
            <a:off x="1460091" y="1422833"/>
            <a:ext cx="6074564" cy="4204392"/>
          </a:xfrm>
        </p:spPr>
        <p:txBody>
          <a:bodyPr anchor="t">
            <a:normAutofit/>
          </a:bodyPr>
          <a:lstStyle/>
          <a:p>
            <a:pPr algn="l"/>
            <a:r>
              <a:rPr lang="en-US" dirty="0"/>
              <a:t>What is the Fed saying? </a:t>
            </a:r>
            <a:endParaRPr lang="en-US"/>
          </a:p>
        </p:txBody>
      </p:sp>
      <p:sp>
        <p:nvSpPr>
          <p:cNvPr id="3" name="Subtitle 2">
            <a:extLst>
              <a:ext uri="{FF2B5EF4-FFF2-40B4-BE49-F238E27FC236}">
                <a16:creationId xmlns:a16="http://schemas.microsoft.com/office/drawing/2014/main" id="{F6962732-4329-134F-B5D6-6F12BC5B2FF6}"/>
              </a:ext>
            </a:extLst>
          </p:cNvPr>
          <p:cNvSpPr>
            <a:spLocks noGrp="1"/>
          </p:cNvSpPr>
          <p:nvPr>
            <p:ph type="subTitle" idx="1"/>
          </p:nvPr>
        </p:nvSpPr>
        <p:spPr>
          <a:xfrm>
            <a:off x="8484926" y="3149435"/>
            <a:ext cx="3025202" cy="3275669"/>
          </a:xfrm>
        </p:spPr>
        <p:txBody>
          <a:bodyPr>
            <a:normAutofit/>
          </a:bodyPr>
          <a:lstStyle/>
          <a:p>
            <a:pPr algn="l">
              <a:spcAft>
                <a:spcPts val="600"/>
              </a:spcAft>
            </a:pPr>
            <a:r>
              <a:rPr lang="en-US"/>
              <a:t>NLP &amp; Topic Modeling FOMC Statements</a:t>
            </a:r>
          </a:p>
        </p:txBody>
      </p:sp>
    </p:spTree>
    <p:extLst>
      <p:ext uri="{BB962C8B-B14F-4D97-AF65-F5344CB8AC3E}">
        <p14:creationId xmlns:p14="http://schemas.microsoft.com/office/powerpoint/2010/main" val="3265215949"/>
      </p:ext>
    </p:extLst>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90C86B3-E722-7447-A08A-7D037F77E8FC}"/>
              </a:ext>
            </a:extLst>
          </p:cNvPr>
          <p:cNvSpPr>
            <a:spLocks noGrp="1"/>
          </p:cNvSpPr>
          <p:nvPr>
            <p:ph type="body" idx="1"/>
          </p:nvPr>
        </p:nvSpPr>
        <p:spPr>
          <a:xfrm>
            <a:off x="1371600" y="0"/>
            <a:ext cx="8506917" cy="650557"/>
          </a:xfrm>
        </p:spPr>
        <p:txBody>
          <a:bodyPr>
            <a:normAutofit/>
          </a:bodyPr>
          <a:lstStyle/>
          <a:p>
            <a:r>
              <a:rPr lang="en-US" dirty="0"/>
              <a:t>Topic 3.</a:t>
            </a:r>
          </a:p>
        </p:txBody>
      </p:sp>
      <p:pic>
        <p:nvPicPr>
          <p:cNvPr id="8" name="Content Placeholder 7">
            <a:extLst>
              <a:ext uri="{FF2B5EF4-FFF2-40B4-BE49-F238E27FC236}">
                <a16:creationId xmlns:a16="http://schemas.microsoft.com/office/drawing/2014/main" id="{8AC3D2BB-7FA6-D949-8CFF-6E009D86EF95}"/>
              </a:ext>
            </a:extLst>
          </p:cNvPr>
          <p:cNvPicPr>
            <a:picLocks noGrp="1" noChangeAspect="1"/>
          </p:cNvPicPr>
          <p:nvPr>
            <p:ph sz="half" idx="2"/>
          </p:nvPr>
        </p:nvPicPr>
        <p:blipFill>
          <a:blip r:embed="rId2"/>
          <a:stretch>
            <a:fillRect/>
          </a:stretch>
        </p:blipFill>
        <p:spPr>
          <a:xfrm>
            <a:off x="745065" y="965201"/>
            <a:ext cx="10922001" cy="4311870"/>
          </a:xfrm>
        </p:spPr>
      </p:pic>
      <p:sp>
        <p:nvSpPr>
          <p:cNvPr id="17" name="TextBox 16">
            <a:extLst>
              <a:ext uri="{FF2B5EF4-FFF2-40B4-BE49-F238E27FC236}">
                <a16:creationId xmlns:a16="http://schemas.microsoft.com/office/drawing/2014/main" id="{91F6157E-4FFE-A446-8687-33C09D3B63E5}"/>
              </a:ext>
            </a:extLst>
          </p:cNvPr>
          <p:cNvSpPr txBox="1"/>
          <p:nvPr/>
        </p:nvSpPr>
        <p:spPr>
          <a:xfrm>
            <a:off x="1678898" y="5759340"/>
            <a:ext cx="9383843" cy="646331"/>
          </a:xfrm>
          <a:prstGeom prst="rect">
            <a:avLst/>
          </a:prstGeom>
          <a:solidFill>
            <a:schemeClr val="bg2"/>
          </a:solidFill>
        </p:spPr>
        <p:txBody>
          <a:bodyPr wrap="square" rtlCol="0">
            <a:spAutoFit/>
          </a:bodyPr>
          <a:lstStyle/>
          <a:p>
            <a:r>
              <a:rPr lang="en-US" sz="3600" dirty="0">
                <a:solidFill>
                  <a:schemeClr val="accent6">
                    <a:lumMod val="75000"/>
                  </a:schemeClr>
                </a:solidFill>
              </a:rPr>
              <a:t>Not much different from topics 1 &amp; 2</a:t>
            </a:r>
            <a:r>
              <a:rPr lang="en-US" dirty="0"/>
              <a:t>. </a:t>
            </a:r>
          </a:p>
        </p:txBody>
      </p:sp>
    </p:spTree>
    <p:extLst>
      <p:ext uri="{BB962C8B-B14F-4D97-AF65-F5344CB8AC3E}">
        <p14:creationId xmlns:p14="http://schemas.microsoft.com/office/powerpoint/2010/main" val="25841216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5AA5B4-E67A-4947-B462-B4C556135DC2}"/>
              </a:ext>
            </a:extLst>
          </p:cNvPr>
          <p:cNvSpPr>
            <a:spLocks noGrp="1"/>
          </p:cNvSpPr>
          <p:nvPr>
            <p:ph type="title"/>
          </p:nvPr>
        </p:nvSpPr>
        <p:spPr>
          <a:xfrm>
            <a:off x="661291" y="0"/>
            <a:ext cx="9601200" cy="1485900"/>
          </a:xfrm>
        </p:spPr>
        <p:txBody>
          <a:bodyPr/>
          <a:lstStyle/>
          <a:p>
            <a:r>
              <a:rPr lang="en-US" dirty="0"/>
              <a:t>Topic 4 </a:t>
            </a:r>
          </a:p>
        </p:txBody>
      </p:sp>
      <p:sp>
        <p:nvSpPr>
          <p:cNvPr id="8" name="Rectangle 7">
            <a:extLst>
              <a:ext uri="{FF2B5EF4-FFF2-40B4-BE49-F238E27FC236}">
                <a16:creationId xmlns:a16="http://schemas.microsoft.com/office/drawing/2014/main" id="{AA3EB424-BB36-B547-BC4A-96C114DFAC52}"/>
              </a:ext>
            </a:extLst>
          </p:cNvPr>
          <p:cNvSpPr/>
          <p:nvPr/>
        </p:nvSpPr>
        <p:spPr>
          <a:xfrm>
            <a:off x="1099930" y="1377878"/>
            <a:ext cx="9886122" cy="5539978"/>
          </a:xfrm>
          <a:prstGeom prst="rect">
            <a:avLst/>
          </a:prstGeom>
          <a:noFill/>
        </p:spPr>
        <p:txBody>
          <a:bodyPr wrap="square" lIns="91440" tIns="45720" rIns="91440" bIns="45720">
            <a:spAutoFit/>
          </a:bodyPr>
          <a:lstStyle/>
          <a:p>
            <a:pPr algn="ctr"/>
            <a:r>
              <a:rPr lang="en-US" sz="60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Percent funds target voting</a:t>
            </a:r>
          </a:p>
          <a:p>
            <a:pPr algn="ctr"/>
            <a:r>
              <a:rPr lang="en-US" sz="60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Decided basis 25 increase</a:t>
            </a:r>
          </a:p>
          <a:p>
            <a:pPr algn="ctr"/>
            <a:endParaRPr lang="en-US" sz="60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a:p>
            <a:pPr algn="ctr"/>
            <a:endParaRPr lang="en-US" sz="5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Tree>
    <p:extLst>
      <p:ext uri="{BB962C8B-B14F-4D97-AF65-F5344CB8AC3E}">
        <p14:creationId xmlns:p14="http://schemas.microsoft.com/office/powerpoint/2010/main" val="37402752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bg>
      <p:bgPr>
        <a:gradFill rotWithShape="1">
          <a:gsLst>
            <a:gs pos="0">
              <a:schemeClr val="bg1">
                <a:tint val="94000"/>
                <a:satMod val="80000"/>
                <a:lumMod val="106000"/>
              </a:schemeClr>
            </a:gs>
            <a:gs pos="87000">
              <a:schemeClr val="bg1">
                <a:shade val="80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A84635-3F98-174C-B3C6-3A9D24B0BF8A}"/>
              </a:ext>
            </a:extLst>
          </p:cNvPr>
          <p:cNvSpPr>
            <a:spLocks noGrp="1"/>
          </p:cNvSpPr>
          <p:nvPr>
            <p:ph type="title"/>
          </p:nvPr>
        </p:nvSpPr>
        <p:spPr/>
        <p:txBody>
          <a:bodyPr>
            <a:normAutofit fontScale="90000"/>
          </a:bodyPr>
          <a:lstStyle/>
          <a:p>
            <a:pPr algn="ctr"/>
            <a:r>
              <a:rPr lang="en-US"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Percent funds target voting</a:t>
            </a:r>
            <a:br>
              <a:rPr lang="en-US"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br>
            <a:r>
              <a:rPr lang="en-US"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Decided basis 25 range</a:t>
            </a:r>
            <a:br>
              <a:rPr lang="en-US"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br>
            <a:endParaRPr lang="en-US" dirty="0"/>
          </a:p>
        </p:txBody>
      </p:sp>
      <p:sp>
        <p:nvSpPr>
          <p:cNvPr id="3" name="Content Placeholder 2">
            <a:extLst>
              <a:ext uri="{FF2B5EF4-FFF2-40B4-BE49-F238E27FC236}">
                <a16:creationId xmlns:a16="http://schemas.microsoft.com/office/drawing/2014/main" id="{B1762201-185E-F148-B2B0-C4E047A5714E}"/>
              </a:ext>
            </a:extLst>
          </p:cNvPr>
          <p:cNvSpPr>
            <a:spLocks noGrp="1"/>
          </p:cNvSpPr>
          <p:nvPr>
            <p:ph sz="half" idx="1"/>
          </p:nvPr>
        </p:nvSpPr>
        <p:spPr/>
        <p:txBody>
          <a:bodyPr/>
          <a:lstStyle/>
          <a:p>
            <a:pPr marL="0" indent="0">
              <a:buNone/>
            </a:pPr>
            <a:r>
              <a:rPr lang="en-US" b="1" dirty="0">
                <a:solidFill>
                  <a:schemeClr val="accent3"/>
                </a:solidFill>
              </a:rPr>
              <a:t>Lowered Rate in Sep 2011</a:t>
            </a:r>
          </a:p>
          <a:p>
            <a:pPr marL="0" indent="0">
              <a:lnSpc>
                <a:spcPct val="200000"/>
              </a:lnSpc>
              <a:buNone/>
            </a:pPr>
            <a:r>
              <a:rPr lang="en-US" dirty="0"/>
              <a:t>The FOMC </a:t>
            </a:r>
            <a:r>
              <a:rPr lang="en-US" dirty="0">
                <a:highlight>
                  <a:srgbClr val="FFFF00"/>
                </a:highlight>
              </a:rPr>
              <a:t>decided</a:t>
            </a:r>
            <a:r>
              <a:rPr lang="en-US" dirty="0"/>
              <a:t> today to lower its </a:t>
            </a:r>
            <a:r>
              <a:rPr lang="en-US" dirty="0">
                <a:highlight>
                  <a:srgbClr val="FFFF00"/>
                </a:highlight>
              </a:rPr>
              <a:t>target</a:t>
            </a:r>
            <a:r>
              <a:rPr lang="en-US" dirty="0"/>
              <a:t> for the federal </a:t>
            </a:r>
            <a:r>
              <a:rPr lang="en-US" dirty="0">
                <a:highlight>
                  <a:srgbClr val="FFFF00"/>
                </a:highlight>
              </a:rPr>
              <a:t>funds</a:t>
            </a:r>
            <a:r>
              <a:rPr lang="en-US" dirty="0"/>
              <a:t> rate by </a:t>
            </a:r>
            <a:r>
              <a:rPr lang="en-US" dirty="0">
                <a:highlight>
                  <a:srgbClr val="FFFF00"/>
                </a:highlight>
              </a:rPr>
              <a:t>25</a:t>
            </a:r>
            <a:r>
              <a:rPr lang="en-US" dirty="0"/>
              <a:t> </a:t>
            </a:r>
            <a:r>
              <a:rPr lang="en-US" dirty="0">
                <a:highlight>
                  <a:srgbClr val="FFFF00"/>
                </a:highlight>
              </a:rPr>
              <a:t>basis</a:t>
            </a:r>
            <a:r>
              <a:rPr lang="en-US" dirty="0"/>
              <a:t> points to 1-3/4 </a:t>
            </a:r>
            <a:r>
              <a:rPr lang="en-US" dirty="0">
                <a:highlight>
                  <a:srgbClr val="FFFF00"/>
                </a:highlight>
              </a:rPr>
              <a:t>percent</a:t>
            </a:r>
          </a:p>
          <a:p>
            <a:endParaRPr lang="en-US" dirty="0"/>
          </a:p>
        </p:txBody>
      </p:sp>
      <p:sp>
        <p:nvSpPr>
          <p:cNvPr id="4" name="Content Placeholder 3">
            <a:extLst>
              <a:ext uri="{FF2B5EF4-FFF2-40B4-BE49-F238E27FC236}">
                <a16:creationId xmlns:a16="http://schemas.microsoft.com/office/drawing/2014/main" id="{6FE50868-EA8F-8D41-9262-4C9F58D15439}"/>
              </a:ext>
            </a:extLst>
          </p:cNvPr>
          <p:cNvSpPr>
            <a:spLocks noGrp="1"/>
          </p:cNvSpPr>
          <p:nvPr>
            <p:ph sz="half" idx="2"/>
          </p:nvPr>
        </p:nvSpPr>
        <p:spPr/>
        <p:txBody>
          <a:bodyPr/>
          <a:lstStyle/>
          <a:p>
            <a:pPr marL="0" indent="0">
              <a:buNone/>
            </a:pPr>
            <a:r>
              <a:rPr lang="en-US" b="1" dirty="0">
                <a:solidFill>
                  <a:schemeClr val="accent3"/>
                </a:solidFill>
              </a:rPr>
              <a:t>Raised Rates in December 2017</a:t>
            </a:r>
          </a:p>
          <a:p>
            <a:pPr marL="0" indent="0">
              <a:lnSpc>
                <a:spcPct val="200000"/>
              </a:lnSpc>
              <a:buNone/>
            </a:pPr>
            <a:r>
              <a:rPr lang="en-US" dirty="0"/>
              <a:t>The Committee </a:t>
            </a:r>
            <a:r>
              <a:rPr lang="en-US" dirty="0">
                <a:highlight>
                  <a:srgbClr val="FFFF00"/>
                </a:highlight>
              </a:rPr>
              <a:t>decided</a:t>
            </a:r>
            <a:r>
              <a:rPr lang="en-US" dirty="0"/>
              <a:t> to raise the </a:t>
            </a:r>
            <a:r>
              <a:rPr lang="en-US" dirty="0">
                <a:highlight>
                  <a:srgbClr val="FFFF00"/>
                </a:highlight>
              </a:rPr>
              <a:t>target</a:t>
            </a:r>
            <a:r>
              <a:rPr lang="en-US" dirty="0"/>
              <a:t> range for the federal </a:t>
            </a:r>
            <a:r>
              <a:rPr lang="en-US" dirty="0">
                <a:highlight>
                  <a:srgbClr val="FFFF00"/>
                </a:highlight>
              </a:rPr>
              <a:t>funds</a:t>
            </a:r>
            <a:r>
              <a:rPr lang="en-US" dirty="0"/>
              <a:t> rate to 1-1/4 to 1‑1/2 </a:t>
            </a:r>
            <a:r>
              <a:rPr lang="en-US" dirty="0">
                <a:highlight>
                  <a:srgbClr val="FFFF00"/>
                </a:highlight>
              </a:rPr>
              <a:t>percent</a:t>
            </a:r>
            <a:r>
              <a:rPr lang="en-US" dirty="0"/>
              <a:t>. </a:t>
            </a:r>
          </a:p>
        </p:txBody>
      </p:sp>
    </p:spTree>
    <p:extLst>
      <p:ext uri="{BB962C8B-B14F-4D97-AF65-F5344CB8AC3E}">
        <p14:creationId xmlns:p14="http://schemas.microsoft.com/office/powerpoint/2010/main" val="39359317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9F4A6D2-E3E6-1045-AF27-A213A98E1404}"/>
              </a:ext>
            </a:extLst>
          </p:cNvPr>
          <p:cNvPicPr>
            <a:picLocks noChangeAspect="1"/>
          </p:cNvPicPr>
          <p:nvPr/>
        </p:nvPicPr>
        <p:blipFill>
          <a:blip r:embed="rId2"/>
          <a:stretch>
            <a:fillRect/>
          </a:stretch>
        </p:blipFill>
        <p:spPr>
          <a:xfrm>
            <a:off x="0" y="0"/>
            <a:ext cx="12192000" cy="6625652"/>
          </a:xfrm>
          <a:prstGeom prst="rect">
            <a:avLst/>
          </a:prstGeom>
        </p:spPr>
      </p:pic>
    </p:spTree>
    <p:extLst>
      <p:ext uri="{BB962C8B-B14F-4D97-AF65-F5344CB8AC3E}">
        <p14:creationId xmlns:p14="http://schemas.microsoft.com/office/powerpoint/2010/main" val="37669829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55FF22A-7F9F-644A-9744-2BAFE2F79A70}"/>
              </a:ext>
            </a:extLst>
          </p:cNvPr>
          <p:cNvPicPr>
            <a:picLocks noChangeAspect="1"/>
          </p:cNvPicPr>
          <p:nvPr/>
        </p:nvPicPr>
        <p:blipFill>
          <a:blip r:embed="rId2"/>
          <a:stretch>
            <a:fillRect/>
          </a:stretch>
        </p:blipFill>
        <p:spPr>
          <a:xfrm>
            <a:off x="712136" y="-1"/>
            <a:ext cx="11369935" cy="6952227"/>
          </a:xfrm>
          <a:prstGeom prst="rect">
            <a:avLst/>
          </a:prstGeom>
        </p:spPr>
      </p:pic>
      <p:sp>
        <p:nvSpPr>
          <p:cNvPr id="4" name="TextBox 3">
            <a:extLst>
              <a:ext uri="{FF2B5EF4-FFF2-40B4-BE49-F238E27FC236}">
                <a16:creationId xmlns:a16="http://schemas.microsoft.com/office/drawing/2014/main" id="{A4182DA3-A647-EE4C-B2D6-B17FEA9B75E7}"/>
              </a:ext>
            </a:extLst>
          </p:cNvPr>
          <p:cNvSpPr txBox="1"/>
          <p:nvPr/>
        </p:nvSpPr>
        <p:spPr>
          <a:xfrm>
            <a:off x="3282846" y="4542020"/>
            <a:ext cx="1768839" cy="646331"/>
          </a:xfrm>
          <a:prstGeom prst="rect">
            <a:avLst/>
          </a:prstGeom>
          <a:noFill/>
        </p:spPr>
        <p:txBody>
          <a:bodyPr wrap="square" rtlCol="0">
            <a:spAutoFit/>
          </a:bodyPr>
          <a:lstStyle/>
          <a:p>
            <a:r>
              <a:rPr lang="en-US" dirty="0">
                <a:solidFill>
                  <a:schemeClr val="bg1">
                    <a:lumMod val="50000"/>
                  </a:schemeClr>
                </a:solidFill>
              </a:rPr>
              <a:t>Topic 3</a:t>
            </a:r>
          </a:p>
          <a:p>
            <a:r>
              <a:rPr lang="en-US" dirty="0">
                <a:solidFill>
                  <a:srgbClr val="FF0000"/>
                </a:solidFill>
              </a:rPr>
              <a:t>Topic 4</a:t>
            </a:r>
          </a:p>
        </p:txBody>
      </p:sp>
    </p:spTree>
    <p:extLst>
      <p:ext uri="{BB962C8B-B14F-4D97-AF65-F5344CB8AC3E}">
        <p14:creationId xmlns:p14="http://schemas.microsoft.com/office/powerpoint/2010/main" val="3502969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1C302AB-FEB9-024F-A243-46B4E781836F}"/>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5900"/>
                    </a14:imgEffect>
                  </a14:imgLayer>
                </a14:imgProps>
              </a:ext>
            </a:extLst>
          </a:blip>
          <a:stretch>
            <a:fillRect/>
          </a:stretch>
        </p:blipFill>
        <p:spPr>
          <a:xfrm>
            <a:off x="882650" y="234950"/>
            <a:ext cx="10426700" cy="6388100"/>
          </a:xfrm>
          <a:prstGeom prst="rect">
            <a:avLst/>
          </a:prstGeom>
        </p:spPr>
      </p:pic>
      <p:sp>
        <p:nvSpPr>
          <p:cNvPr id="4" name="TextBox 3">
            <a:extLst>
              <a:ext uri="{FF2B5EF4-FFF2-40B4-BE49-F238E27FC236}">
                <a16:creationId xmlns:a16="http://schemas.microsoft.com/office/drawing/2014/main" id="{DBDE67FB-2EC0-0B47-9DAD-84331361BFBC}"/>
              </a:ext>
            </a:extLst>
          </p:cNvPr>
          <p:cNvSpPr txBox="1"/>
          <p:nvPr/>
        </p:nvSpPr>
        <p:spPr>
          <a:xfrm>
            <a:off x="2570922" y="1457739"/>
            <a:ext cx="1431235" cy="830997"/>
          </a:xfrm>
          <a:prstGeom prst="rect">
            <a:avLst/>
          </a:prstGeom>
          <a:noFill/>
        </p:spPr>
        <p:txBody>
          <a:bodyPr wrap="square" rtlCol="0">
            <a:spAutoFit/>
          </a:bodyPr>
          <a:lstStyle/>
          <a:p>
            <a:r>
              <a:rPr lang="en-US" sz="2400" dirty="0">
                <a:solidFill>
                  <a:srgbClr val="0070C0"/>
                </a:solidFill>
              </a:rPr>
              <a:t>Topic 1</a:t>
            </a:r>
          </a:p>
          <a:p>
            <a:r>
              <a:rPr lang="en-US" sz="2400" dirty="0">
                <a:solidFill>
                  <a:srgbClr val="FF0000"/>
                </a:solidFill>
              </a:rPr>
              <a:t>Topic 4</a:t>
            </a:r>
          </a:p>
        </p:txBody>
      </p:sp>
    </p:spTree>
    <p:extLst>
      <p:ext uri="{BB962C8B-B14F-4D97-AF65-F5344CB8AC3E}">
        <p14:creationId xmlns:p14="http://schemas.microsoft.com/office/powerpoint/2010/main" val="26659733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B04894-AE2E-F741-AA52-52DCC76D2734}"/>
              </a:ext>
            </a:extLst>
          </p:cNvPr>
          <p:cNvSpPr>
            <a:spLocks noGrp="1"/>
          </p:cNvSpPr>
          <p:nvPr>
            <p:ph type="title"/>
          </p:nvPr>
        </p:nvSpPr>
        <p:spPr>
          <a:xfrm>
            <a:off x="1326630" y="1101777"/>
            <a:ext cx="3518452" cy="997226"/>
          </a:xfrm>
        </p:spPr>
        <p:txBody>
          <a:bodyPr/>
          <a:lstStyle/>
          <a:p>
            <a:r>
              <a:rPr lang="en-US" dirty="0"/>
              <a:t>Conclusions</a:t>
            </a:r>
          </a:p>
        </p:txBody>
      </p:sp>
      <p:sp>
        <p:nvSpPr>
          <p:cNvPr id="3" name="Content Placeholder 2">
            <a:extLst>
              <a:ext uri="{FF2B5EF4-FFF2-40B4-BE49-F238E27FC236}">
                <a16:creationId xmlns:a16="http://schemas.microsoft.com/office/drawing/2014/main" id="{82898D05-E58C-C24F-A3A7-804D9C6CFDA7}"/>
              </a:ext>
            </a:extLst>
          </p:cNvPr>
          <p:cNvSpPr>
            <a:spLocks noGrp="1"/>
          </p:cNvSpPr>
          <p:nvPr>
            <p:ph sz="half" idx="1"/>
          </p:nvPr>
        </p:nvSpPr>
        <p:spPr/>
        <p:txBody>
          <a:bodyPr/>
          <a:lstStyle/>
          <a:p>
            <a:r>
              <a:rPr lang="en-US" dirty="0"/>
              <a:t>Topic 4 can be interpreted as the RATE CHANGE topic.</a:t>
            </a:r>
          </a:p>
          <a:p>
            <a:r>
              <a:rPr lang="en-US" dirty="0"/>
              <a:t>LDA can deliver when parameters are tuned properly and a given amount of domain knowledge can be applied.</a:t>
            </a:r>
          </a:p>
          <a:p>
            <a:r>
              <a:rPr lang="en-US" dirty="0"/>
              <a:t>Difficult to interpret much beyond that. </a:t>
            </a:r>
          </a:p>
          <a:p>
            <a:endParaRPr lang="en-US" dirty="0"/>
          </a:p>
        </p:txBody>
      </p:sp>
      <p:sp>
        <p:nvSpPr>
          <p:cNvPr id="4" name="Content Placeholder 3">
            <a:extLst>
              <a:ext uri="{FF2B5EF4-FFF2-40B4-BE49-F238E27FC236}">
                <a16:creationId xmlns:a16="http://schemas.microsoft.com/office/drawing/2014/main" id="{51BB6343-88CD-424B-9A2E-3598CED60EC0}"/>
              </a:ext>
            </a:extLst>
          </p:cNvPr>
          <p:cNvSpPr>
            <a:spLocks noGrp="1"/>
          </p:cNvSpPr>
          <p:nvPr>
            <p:ph sz="half" idx="2"/>
          </p:nvPr>
        </p:nvSpPr>
        <p:spPr/>
        <p:txBody>
          <a:bodyPr/>
          <a:lstStyle/>
          <a:p>
            <a:r>
              <a:rPr lang="en-US" dirty="0"/>
              <a:t>Model word frequency over time. </a:t>
            </a:r>
          </a:p>
          <a:p>
            <a:r>
              <a:rPr lang="en-US" dirty="0"/>
              <a:t>How vocabulary has changed with different Fed Reserve Chairmen.</a:t>
            </a:r>
          </a:p>
          <a:p>
            <a:endParaRPr lang="en-US" dirty="0"/>
          </a:p>
        </p:txBody>
      </p:sp>
      <p:sp>
        <p:nvSpPr>
          <p:cNvPr id="5" name="Title 1">
            <a:extLst>
              <a:ext uri="{FF2B5EF4-FFF2-40B4-BE49-F238E27FC236}">
                <a16:creationId xmlns:a16="http://schemas.microsoft.com/office/drawing/2014/main" id="{7E717AEF-EA1E-A649-80CD-0A0FEBB15550}"/>
              </a:ext>
            </a:extLst>
          </p:cNvPr>
          <p:cNvSpPr txBox="1">
            <a:spLocks/>
          </p:cNvSpPr>
          <p:nvPr/>
        </p:nvSpPr>
        <p:spPr>
          <a:xfrm>
            <a:off x="6095606" y="1045564"/>
            <a:ext cx="3518452" cy="997226"/>
          </a:xfrm>
          <a:prstGeom prst="rect">
            <a:avLst/>
          </a:prstGeom>
        </p:spPr>
        <p:txBody>
          <a:bodyPr vert="horz" lIns="91440" tIns="45720" rIns="91440" bIns="45720" rtlCol="0" anchor="t">
            <a:normAutofit fontScale="92500" lnSpcReduction="20000"/>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r>
              <a:rPr lang="en-US" dirty="0"/>
              <a:t>Other steps…</a:t>
            </a:r>
          </a:p>
        </p:txBody>
      </p:sp>
    </p:spTree>
    <p:extLst>
      <p:ext uri="{BB962C8B-B14F-4D97-AF65-F5344CB8AC3E}">
        <p14:creationId xmlns:p14="http://schemas.microsoft.com/office/powerpoint/2010/main" val="23299693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83D25AE8-1C52-6140-AC84-355C3EE1E7A6}"/>
              </a:ext>
            </a:extLst>
          </p:cNvPr>
          <p:cNvSpPr/>
          <p:nvPr/>
        </p:nvSpPr>
        <p:spPr>
          <a:xfrm>
            <a:off x="1618938" y="1708879"/>
            <a:ext cx="8244590" cy="3417757"/>
          </a:xfrm>
          <a:prstGeom prst="round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scene3d>
              <a:camera prst="orthographicFront"/>
              <a:lightRig rig="soft" dir="t">
                <a:rot lat="0" lon="0" rev="15600000"/>
              </a:lightRig>
            </a:scene3d>
            <a:sp3d extrusionH="57150" prstMaterial="softEdge">
              <a:bevelT w="25400" h="38100"/>
            </a:sp3d>
          </a:bodyPr>
          <a:lstStyle/>
          <a:p>
            <a:pPr algn="ctr"/>
            <a:r>
              <a:rPr lang="en-US" sz="4800" b="1" dirty="0">
                <a:ln/>
                <a:solidFill>
                  <a:schemeClr val="accent5">
                    <a:lumMod val="20000"/>
                    <a:lumOff val="80000"/>
                  </a:schemeClr>
                </a:solidFill>
              </a:rPr>
              <a:t>Thanks Julia and Vinny</a:t>
            </a:r>
          </a:p>
          <a:p>
            <a:pPr algn="ctr"/>
            <a:r>
              <a:rPr lang="en-US" sz="4800" b="1" dirty="0">
                <a:ln/>
                <a:solidFill>
                  <a:schemeClr val="accent5">
                    <a:lumMod val="20000"/>
                    <a:lumOff val="80000"/>
                  </a:schemeClr>
                </a:solidFill>
              </a:rPr>
              <a:t>And classmates!!!</a:t>
            </a:r>
          </a:p>
        </p:txBody>
      </p:sp>
    </p:spTree>
    <p:extLst>
      <p:ext uri="{BB962C8B-B14F-4D97-AF65-F5344CB8AC3E}">
        <p14:creationId xmlns:p14="http://schemas.microsoft.com/office/powerpoint/2010/main" val="6765714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B8CE3-095C-974A-9917-F56D2DF3C5E4}"/>
              </a:ext>
            </a:extLst>
          </p:cNvPr>
          <p:cNvSpPr>
            <a:spLocks noGrp="1"/>
          </p:cNvSpPr>
          <p:nvPr>
            <p:ph type="title"/>
          </p:nvPr>
        </p:nvSpPr>
        <p:spPr>
          <a:xfrm>
            <a:off x="640080" y="639704"/>
            <a:ext cx="3299579" cy="5577840"/>
          </a:xfrm>
        </p:spPr>
        <p:txBody>
          <a:bodyPr anchor="ctr">
            <a:normAutofit/>
          </a:bodyPr>
          <a:lstStyle/>
          <a:p>
            <a:pPr algn="ctr"/>
            <a:r>
              <a:rPr lang="en-US"/>
              <a:t>The Federal Reserve is the central bank of the US.  </a:t>
            </a:r>
            <a:endParaRPr lang="en-US" dirty="0"/>
          </a:p>
        </p:txBody>
      </p:sp>
      <p:graphicFrame>
        <p:nvGraphicFramePr>
          <p:cNvPr id="7" name="Content Placeholder 2">
            <a:extLst>
              <a:ext uri="{FF2B5EF4-FFF2-40B4-BE49-F238E27FC236}">
                <a16:creationId xmlns:a16="http://schemas.microsoft.com/office/drawing/2014/main" id="{F015DB0E-8C06-4BB0-99F5-1A39DB646037}"/>
              </a:ext>
            </a:extLst>
          </p:cNvPr>
          <p:cNvGraphicFramePr>
            <a:graphicFrameLocks noGrp="1"/>
          </p:cNvGraphicFramePr>
          <p:nvPr>
            <p:ph idx="1"/>
            <p:extLst>
              <p:ext uri="{D42A27DB-BD31-4B8C-83A1-F6EECF244321}">
                <p14:modId xmlns:p14="http://schemas.microsoft.com/office/powerpoint/2010/main" val="2877535822"/>
              </p:ext>
            </p:extLst>
          </p:nvPr>
        </p:nvGraphicFramePr>
        <p:xfrm>
          <a:off x="4165600" y="419571"/>
          <a:ext cx="7704667" cy="59981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51135780"/>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8960BB9-2C71-8D4D-931B-D51F106983D6}"/>
              </a:ext>
            </a:extLst>
          </p:cNvPr>
          <p:cNvPicPr>
            <a:picLocks noChangeAspect="1"/>
          </p:cNvPicPr>
          <p:nvPr/>
        </p:nvPicPr>
        <p:blipFill>
          <a:blip r:embed="rId2"/>
          <a:stretch>
            <a:fillRect/>
          </a:stretch>
        </p:blipFill>
        <p:spPr>
          <a:xfrm>
            <a:off x="3524250" y="0"/>
            <a:ext cx="5143500" cy="6858000"/>
          </a:xfrm>
          <a:prstGeom prst="rect">
            <a:avLst/>
          </a:prstGeom>
        </p:spPr>
      </p:pic>
    </p:spTree>
    <p:extLst>
      <p:ext uri="{BB962C8B-B14F-4D97-AF65-F5344CB8AC3E}">
        <p14:creationId xmlns:p14="http://schemas.microsoft.com/office/powerpoint/2010/main" val="3420344578"/>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7C8D1F-63A0-2B4C-A81B-38F3EB9F0FC2}"/>
              </a:ext>
            </a:extLst>
          </p:cNvPr>
          <p:cNvSpPr>
            <a:spLocks noGrp="1"/>
          </p:cNvSpPr>
          <p:nvPr>
            <p:ph type="title"/>
          </p:nvPr>
        </p:nvSpPr>
        <p:spPr>
          <a:xfrm>
            <a:off x="1580035" y="1543050"/>
            <a:ext cx="7705164" cy="1485900"/>
          </a:xfrm>
        </p:spPr>
        <p:txBody>
          <a:bodyPr vert="horz" lIns="91440" tIns="45720" rIns="91440" bIns="45720" rtlCol="0" anchor="t">
            <a:normAutofit/>
          </a:bodyPr>
          <a:lstStyle/>
          <a:p>
            <a:r>
              <a:rPr lang="en-US" dirty="0"/>
              <a:t>The Data</a:t>
            </a:r>
          </a:p>
        </p:txBody>
      </p:sp>
      <p:sp>
        <p:nvSpPr>
          <p:cNvPr id="8" name="Content Placeholder 2">
            <a:extLst>
              <a:ext uri="{FF2B5EF4-FFF2-40B4-BE49-F238E27FC236}">
                <a16:creationId xmlns:a16="http://schemas.microsoft.com/office/drawing/2014/main" id="{DE73B1BF-BA1F-0E4C-ADE0-40873FB99BC1}"/>
              </a:ext>
            </a:extLst>
          </p:cNvPr>
          <p:cNvSpPr txBox="1">
            <a:spLocks/>
          </p:cNvSpPr>
          <p:nvPr/>
        </p:nvSpPr>
        <p:spPr>
          <a:xfrm>
            <a:off x="3363864" y="2286000"/>
            <a:ext cx="7705164" cy="3581400"/>
          </a:xfrm>
          <a:prstGeom prst="rect">
            <a:avLst/>
          </a:prstGeom>
        </p:spPr>
        <p:txBody>
          <a:bodyPr vert="horz" lIns="91440" tIns="45720" rIns="91440" bIns="45720" rtlCol="0">
            <a:norm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pPr marL="0" indent="0">
              <a:buNone/>
            </a:pPr>
            <a:r>
              <a:rPr lang="en-US" sz="3600" dirty="0"/>
              <a:t>176 FED statements from</a:t>
            </a:r>
          </a:p>
          <a:p>
            <a:pPr marL="0" indent="0">
              <a:buNone/>
            </a:pPr>
            <a:r>
              <a:rPr lang="en-US" sz="3600" dirty="0"/>
              <a:t>1994 -2018 were scraped from </a:t>
            </a:r>
            <a:r>
              <a:rPr lang="en-US" sz="3600" dirty="0" err="1"/>
              <a:t>federalreserve.gov</a:t>
            </a:r>
            <a:endParaRPr lang="en-US" sz="3600" dirty="0"/>
          </a:p>
          <a:p>
            <a:pPr marL="0" indent="0">
              <a:buNone/>
            </a:pPr>
            <a:endParaRPr lang="en-US" sz="3600" dirty="0"/>
          </a:p>
          <a:p>
            <a:endParaRPr lang="en-US" dirty="0"/>
          </a:p>
        </p:txBody>
      </p:sp>
    </p:spTree>
    <p:extLst>
      <p:ext uri="{BB962C8B-B14F-4D97-AF65-F5344CB8AC3E}">
        <p14:creationId xmlns:p14="http://schemas.microsoft.com/office/powerpoint/2010/main" val="15831326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A8DD4B-6ACB-874A-BEA6-01C5FC60969F}"/>
              </a:ext>
            </a:extLst>
          </p:cNvPr>
          <p:cNvSpPr>
            <a:spLocks noGrp="1"/>
          </p:cNvSpPr>
          <p:nvPr>
            <p:ph type="title"/>
          </p:nvPr>
        </p:nvSpPr>
        <p:spPr>
          <a:xfrm>
            <a:off x="8252340" y="639704"/>
            <a:ext cx="3299579" cy="5577840"/>
          </a:xfrm>
        </p:spPr>
        <p:txBody>
          <a:bodyPr vert="horz" lIns="91440" tIns="45720" rIns="91440" bIns="45720" rtlCol="0" anchor="ctr">
            <a:normAutofit/>
          </a:bodyPr>
          <a:lstStyle/>
          <a:p>
            <a:r>
              <a:rPr lang="en-US" dirty="0"/>
              <a:t>Process</a:t>
            </a:r>
          </a:p>
        </p:txBody>
      </p:sp>
      <p:graphicFrame>
        <p:nvGraphicFramePr>
          <p:cNvPr id="5" name="Content Placeholder 2">
            <a:extLst>
              <a:ext uri="{FF2B5EF4-FFF2-40B4-BE49-F238E27FC236}">
                <a16:creationId xmlns:a16="http://schemas.microsoft.com/office/drawing/2014/main" id="{1E7B1650-B290-47B5-80A0-45FE90D8A32A}"/>
              </a:ext>
            </a:extLst>
          </p:cNvPr>
          <p:cNvGraphicFramePr>
            <a:graphicFrameLocks noGrp="1"/>
          </p:cNvGraphicFramePr>
          <p:nvPr>
            <p:ph sz="half" idx="1"/>
            <p:extLst>
              <p:ext uri="{D42A27DB-BD31-4B8C-83A1-F6EECF244321}">
                <p14:modId xmlns:p14="http://schemas.microsoft.com/office/powerpoint/2010/main" val="695421067"/>
              </p:ext>
            </p:extLst>
          </p:nvPr>
        </p:nvGraphicFramePr>
        <p:xfrm>
          <a:off x="784225" y="639763"/>
          <a:ext cx="5959475" cy="557778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16799078"/>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C6C3C-B1F3-F64B-B370-E6149F8035B8}"/>
              </a:ext>
            </a:extLst>
          </p:cNvPr>
          <p:cNvSpPr>
            <a:spLocks noGrp="1"/>
          </p:cNvSpPr>
          <p:nvPr>
            <p:ph type="title"/>
          </p:nvPr>
        </p:nvSpPr>
        <p:spPr>
          <a:xfrm>
            <a:off x="640080" y="639704"/>
            <a:ext cx="3299579" cy="5577840"/>
          </a:xfrm>
        </p:spPr>
        <p:txBody>
          <a:bodyPr anchor="ctr">
            <a:normAutofit/>
          </a:bodyPr>
          <a:lstStyle/>
          <a:p>
            <a:pPr algn="ctr"/>
            <a:r>
              <a:rPr lang="en-US"/>
              <a:t>Sentences from Sep 17, 2001 Statement</a:t>
            </a:r>
          </a:p>
        </p:txBody>
      </p:sp>
      <p:graphicFrame>
        <p:nvGraphicFramePr>
          <p:cNvPr id="5" name="Content Placeholder 2">
            <a:extLst>
              <a:ext uri="{FF2B5EF4-FFF2-40B4-BE49-F238E27FC236}">
                <a16:creationId xmlns:a16="http://schemas.microsoft.com/office/drawing/2014/main" id="{B89025D8-EED4-4181-8A2A-AC6F9A1BC7D6}"/>
              </a:ext>
            </a:extLst>
          </p:cNvPr>
          <p:cNvGraphicFramePr>
            <a:graphicFrameLocks noGrp="1"/>
          </p:cNvGraphicFramePr>
          <p:nvPr>
            <p:ph idx="1"/>
            <p:extLst>
              <p:ext uri="{D42A27DB-BD31-4B8C-83A1-F6EECF244321}">
                <p14:modId xmlns:p14="http://schemas.microsoft.com/office/powerpoint/2010/main" val="1384307978"/>
              </p:ext>
            </p:extLst>
          </p:nvPr>
        </p:nvGraphicFramePr>
        <p:xfrm>
          <a:off x="4901472" y="639705"/>
          <a:ext cx="6506304" cy="55778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823736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aphicFrame>
        <p:nvGraphicFramePr>
          <p:cNvPr id="5" name="Content Placeholder 2">
            <a:extLst>
              <a:ext uri="{FF2B5EF4-FFF2-40B4-BE49-F238E27FC236}">
                <a16:creationId xmlns:a16="http://schemas.microsoft.com/office/drawing/2014/main" id="{1ED381FA-2494-4E76-96CC-5B3B78006549}"/>
              </a:ext>
            </a:extLst>
          </p:cNvPr>
          <p:cNvGraphicFramePr>
            <a:graphicFrameLocks noGrp="1"/>
          </p:cNvGraphicFramePr>
          <p:nvPr>
            <p:ph idx="1"/>
            <p:extLst>
              <p:ext uri="{D42A27DB-BD31-4B8C-83A1-F6EECF244321}">
                <p14:modId xmlns:p14="http://schemas.microsoft.com/office/powerpoint/2010/main" val="3548495972"/>
              </p:ext>
            </p:extLst>
          </p:nvPr>
        </p:nvGraphicFramePr>
        <p:xfrm>
          <a:off x="643467" y="643467"/>
          <a:ext cx="10905066" cy="3581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519621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FOMC slide video 1 pyLDAvis.mov">
            <a:hlinkClick r:id="" action="ppaction://media"/>
            <a:extLst>
              <a:ext uri="{FF2B5EF4-FFF2-40B4-BE49-F238E27FC236}">
                <a16:creationId xmlns:a16="http://schemas.microsoft.com/office/drawing/2014/main" id="{096B98B8-D261-CC4D-96DD-A847B729054C}"/>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 y="0"/>
            <a:ext cx="12192000" cy="6858000"/>
          </a:xfrm>
          <a:prstGeom prst="rect">
            <a:avLst/>
          </a:prstGeom>
        </p:spPr>
      </p:pic>
    </p:spTree>
    <p:extLst>
      <p:ext uri="{BB962C8B-B14F-4D97-AF65-F5344CB8AC3E}">
        <p14:creationId xmlns:p14="http://schemas.microsoft.com/office/powerpoint/2010/main" val="3542390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35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FOMC slide video 2.mov">
            <a:hlinkClick r:id="" action="ppaction://media"/>
            <a:extLst>
              <a:ext uri="{FF2B5EF4-FFF2-40B4-BE49-F238E27FC236}">
                <a16:creationId xmlns:a16="http://schemas.microsoft.com/office/drawing/2014/main" id="{7A8967DC-0FF8-144B-B083-D0EFB606049C}"/>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354013"/>
            <a:ext cx="12192000" cy="6148387"/>
          </a:xfrm>
          <a:prstGeom prst="rect">
            <a:avLst/>
          </a:prstGeom>
        </p:spPr>
      </p:pic>
    </p:spTree>
    <p:extLst>
      <p:ext uri="{BB962C8B-B14F-4D97-AF65-F5344CB8AC3E}">
        <p14:creationId xmlns:p14="http://schemas.microsoft.com/office/powerpoint/2010/main" val="700179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705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CDCE0"/>
      </a:lt2>
      <a:accent1>
        <a:srgbClr val="415588"/>
      </a:accent1>
      <a:accent2>
        <a:srgbClr val="4294B6"/>
      </a:accent2>
      <a:accent3>
        <a:srgbClr val="087D7C"/>
      </a:accent3>
      <a:accent4>
        <a:srgbClr val="2CB663"/>
      </a:accent4>
      <a:accent5>
        <a:srgbClr val="DF8822"/>
      </a:accent5>
      <a:accent6>
        <a:srgbClr val="BC410A"/>
      </a:accent6>
      <a:hlink>
        <a:srgbClr val="5977C4"/>
      </a:hlink>
      <a:folHlink>
        <a:srgbClr val="A1A9BF"/>
      </a:folHlink>
    </a:clrScheme>
    <a:fontScheme name="Gallery">
      <a:majorFont>
        <a:latin typeface="Century Gothic" panose="020B0502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lumMod val="108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E050AC27-895F-4B90-991D-A6818FC89AB6}"/>
    </a:ext>
  </a:extLst>
</a:theme>
</file>

<file path=docProps/app.xml><?xml version="1.0" encoding="utf-8"?>
<Properties xmlns="http://schemas.openxmlformats.org/officeDocument/2006/extended-properties" xmlns:vt="http://schemas.openxmlformats.org/officeDocument/2006/docPropsVTypes">
  <Template>{018EB4BF-6962-AD43-9081-D8DCD4632B75}tf10001119</Template>
  <TotalTime>485</TotalTime>
  <Words>380</Words>
  <Application>Microsoft Macintosh PowerPoint</Application>
  <PresentationFormat>Widescreen</PresentationFormat>
  <Paragraphs>40</Paragraphs>
  <Slides>17</Slides>
  <Notes>0</Notes>
  <HiddenSlides>0</HiddenSlides>
  <MMClips>2</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17</vt:i4>
      </vt:variant>
    </vt:vector>
  </HeadingPairs>
  <TitlesOfParts>
    <vt:vector size="21" baseType="lpstr">
      <vt:lpstr>Arial</vt:lpstr>
      <vt:lpstr>Century Gothic</vt:lpstr>
      <vt:lpstr>Franklin Gothic Book</vt:lpstr>
      <vt:lpstr>Gallery</vt:lpstr>
      <vt:lpstr>What is the Fed saying? </vt:lpstr>
      <vt:lpstr>The Federal Reserve is the central bank of the US.  </vt:lpstr>
      <vt:lpstr>PowerPoint Presentation</vt:lpstr>
      <vt:lpstr>The Data</vt:lpstr>
      <vt:lpstr>Process</vt:lpstr>
      <vt:lpstr>Sentences from Sep 17, 2001 Statement</vt:lpstr>
      <vt:lpstr>PowerPoint Presentation</vt:lpstr>
      <vt:lpstr>PowerPoint Presentation</vt:lpstr>
      <vt:lpstr>PowerPoint Presentation</vt:lpstr>
      <vt:lpstr>PowerPoint Presentation</vt:lpstr>
      <vt:lpstr>Topic 4 </vt:lpstr>
      <vt:lpstr>Percent funds target voting Decided basis 25 range </vt:lpstr>
      <vt:lpstr>PowerPoint Presentation</vt:lpstr>
      <vt:lpstr>PowerPoint Presentation</vt:lpstr>
      <vt:lpstr>PowerPoint Presentation</vt:lpstr>
      <vt:lpstr>Conclusions</vt:lpstr>
      <vt:lpstr>PowerPoint Presentation</vt:lpstr>
    </vt:vector>
  </TitlesOfParts>
  <Company/>
  <LinksUpToDate>false</LinksUpToDate>
  <SharedDoc>false</SharedDoc>
  <HyperlinksChanged>false</HyperlinksChanged>
  <AppVersion>16.0010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What is the Fed saying? </dc:title>
  <dc:creator>B Kim</dc:creator>
  <cp:lastModifiedBy>B Kim</cp:lastModifiedBy>
  <cp:revision>23</cp:revision>
  <dcterms:created xsi:type="dcterms:W3CDTF">2018-03-01T15:35:05Z</dcterms:created>
  <dcterms:modified xsi:type="dcterms:W3CDTF">2018-03-01T23:40:50Z</dcterms:modified>
</cp:coreProperties>
</file>